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843" r:id="rId1"/>
  </p:sldMasterIdLst>
  <p:sldIdLst>
    <p:sldId id="256" r:id="rId2"/>
    <p:sldId id="257" r:id="rId3"/>
    <p:sldId id="267" r:id="rId4"/>
    <p:sldId id="259" r:id="rId5"/>
    <p:sldId id="258" r:id="rId6"/>
    <p:sldId id="262" r:id="rId7"/>
    <p:sldId id="266" r:id="rId8"/>
    <p:sldId id="265" r:id="rId9"/>
    <p:sldId id="261" r:id="rId10"/>
    <p:sldId id="263" r:id="rId11"/>
    <p:sldId id="268" r:id="rId12"/>
    <p:sldId id="269" r:id="rId13"/>
    <p:sldId id="273" r:id="rId14"/>
    <p:sldId id="270" r:id="rId15"/>
    <p:sldId id="271" r:id="rId16"/>
    <p:sldId id="272" r:id="rId17"/>
    <p:sldId id="274" r:id="rId18"/>
    <p:sldId id="275" r:id="rId19"/>
    <p:sldId id="276" r:id="rId20"/>
    <p:sldId id="277" r:id="rId21"/>
    <p:sldId id="278" r:id="rId22"/>
    <p:sldId id="279" r:id="rId23"/>
    <p:sldId id="280" r:id="rId24"/>
    <p:sldId id="26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6"/>
    <a:srgbClr val="EFDD22"/>
    <a:srgbClr val="D28300"/>
    <a:srgbClr val="00944A"/>
    <a:srgbClr val="007F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213"/>
    <p:restoredTop sz="96208"/>
  </p:normalViewPr>
  <p:slideViewPr>
    <p:cSldViewPr snapToGrid="0" snapToObjects="1">
      <p:cViewPr>
        <p:scale>
          <a:sx n="71" d="100"/>
          <a:sy n="71" d="100"/>
        </p:scale>
        <p:origin x="168" y="1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7BBD2997-7310-0047-831F-6835E4A075B5}" type="slidenum">
              <a:rPr lang="en-US" smtClean="0"/>
              <a:t>‹#›</a:t>
            </a:fld>
            <a:endParaRPr lang="en-US"/>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553571637"/>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39413748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5285435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38274463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D581BB97-F861-AD4D-A5AB-4AA03A5E3E7F}" type="datetimeFigureOut">
              <a:rPr lang="en-US" smtClean="0"/>
              <a:t>9/23/20</a:t>
            </a:fld>
            <a:endParaRPr lang="en-US"/>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7BBD2997-7310-0047-831F-6835E4A075B5}" type="slidenum">
              <a:rPr lang="en-US" smtClean="0"/>
              <a:t>‹#›</a:t>
            </a:fld>
            <a:endParaRPr lang="en-US"/>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500989489"/>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581BB97-F861-AD4D-A5AB-4AA03A5E3E7F}" type="datetimeFigureOut">
              <a:rPr lang="en-US" smtClean="0"/>
              <a:t>9/23/20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19351628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581BB97-F861-AD4D-A5AB-4AA03A5E3E7F}" type="datetimeFigureOut">
              <a:rPr lang="en-US" smtClean="0"/>
              <a:t>9/23/20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2284331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581BB97-F861-AD4D-A5AB-4AA03A5E3E7F}" type="datetimeFigureOut">
              <a:rPr lang="en-US" smtClean="0"/>
              <a:t>9/23/20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4717858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581BB97-F861-AD4D-A5AB-4AA03A5E3E7F}" type="datetimeFigureOut">
              <a:rPr lang="en-US" smtClean="0"/>
              <a:t>9/23/20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7BBD2997-7310-0047-831F-6835E4A075B5}" type="slidenum">
              <a:rPr lang="en-US" smtClean="0"/>
              <a:t>‹#›</a:t>
            </a:fld>
            <a:endParaRPr lang="en-US"/>
          </a:p>
        </p:txBody>
      </p:sp>
    </p:spTree>
    <p:extLst>
      <p:ext uri="{BB962C8B-B14F-4D97-AF65-F5344CB8AC3E}">
        <p14:creationId xmlns:p14="http://schemas.microsoft.com/office/powerpoint/2010/main" val="21731951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581BB97-F861-AD4D-A5AB-4AA03A5E3E7F}" type="datetimeFigureOut">
              <a:rPr lang="en-US" smtClean="0"/>
              <a:t>9/23/20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7BBD2997-7310-0047-831F-6835E4A075B5}"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930535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D581BB97-F861-AD4D-A5AB-4AA03A5E3E7F}" type="datetimeFigureOut">
              <a:rPr lang="en-US" smtClean="0"/>
              <a:t>9/23/20</a:t>
            </a:fld>
            <a:endParaRPr lang="en-US"/>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7BBD2997-7310-0047-831F-6835E4A075B5}" type="slidenum">
              <a:rPr lang="en-US" smtClean="0"/>
              <a:t>‹#›</a:t>
            </a:fld>
            <a:endParaRPr lang="en-US"/>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1089028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D581BB97-F861-AD4D-A5AB-4AA03A5E3E7F}" type="datetimeFigureOut">
              <a:rPr lang="en-US" smtClean="0"/>
              <a:t>9/23/20</a:t>
            </a:fld>
            <a:endParaRPr lang="en-US"/>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7BBD2997-7310-0047-831F-6835E4A075B5}" type="slidenum">
              <a:rPr lang="en-US" smtClean="0"/>
              <a:t>‹#›</a:t>
            </a:fld>
            <a:endParaRPr lang="en-US"/>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790274291"/>
      </p:ext>
    </p:extLst>
  </p:cSld>
  <p:clrMap bg1="lt1" tx1="dk1" bg2="lt2" tx2="dk2" accent1="accent1" accent2="accent2" accent3="accent3" accent4="accent4" accent5="accent5" accent6="accent6" hlink="hlink" folHlink="folHlink"/>
  <p:sldLayoutIdLst>
    <p:sldLayoutId id="2147483844" r:id="rId1"/>
    <p:sldLayoutId id="2147483845" r:id="rId2"/>
    <p:sldLayoutId id="2147483846" r:id="rId3"/>
    <p:sldLayoutId id="2147483847" r:id="rId4"/>
    <p:sldLayoutId id="2147483848" r:id="rId5"/>
    <p:sldLayoutId id="2147483849" r:id="rId6"/>
    <p:sldLayoutId id="2147483850" r:id="rId7"/>
    <p:sldLayoutId id="2147483851" r:id="rId8"/>
    <p:sldLayoutId id="2147483852" r:id="rId9"/>
    <p:sldLayoutId id="2147483853" r:id="rId10"/>
    <p:sldLayoutId id="2147483854"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 Target="slide9.xml"/><Relationship Id="rId2" Type="http://schemas.openxmlformats.org/officeDocument/2006/relationships/slide" Target="slide6.xml"/><Relationship Id="rId1" Type="http://schemas.openxmlformats.org/officeDocument/2006/relationships/slideLayout" Target="../slideLayouts/slideLayout2.xml"/><Relationship Id="rId5" Type="http://schemas.openxmlformats.org/officeDocument/2006/relationships/slide" Target="slide24.xml"/><Relationship Id="rId4" Type="http://schemas.openxmlformats.org/officeDocument/2006/relationships/slide" Target="slide10.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B35A57-4C74-2646-B143-DA9CE41C7181}"/>
              </a:ext>
            </a:extLst>
          </p:cNvPr>
          <p:cNvSpPr>
            <a:spLocks noGrp="1"/>
          </p:cNvSpPr>
          <p:nvPr>
            <p:ph type="ctrTitle"/>
          </p:nvPr>
        </p:nvSpPr>
        <p:spPr>
          <a:xfrm>
            <a:off x="1915128" y="939367"/>
            <a:ext cx="8361229" cy="2098226"/>
          </a:xfrm>
        </p:spPr>
        <p:txBody>
          <a:bodyPr/>
          <a:lstStyle/>
          <a:p>
            <a:pPr algn="l"/>
            <a:r>
              <a:rPr lang="en-GB" sz="4400" b="1" i="1" cap="none" dirty="0">
                <a:latin typeface="Calibri" panose="020F0502020204030204" pitchFamily="34" charset="0"/>
                <a:ea typeface="Silom" pitchFamily="2" charset="-34"/>
                <a:cs typeface="Calibri" panose="020F0502020204030204" pitchFamily="34" charset="0"/>
              </a:rPr>
              <a:t>Ghostbusters (2016)</a:t>
            </a:r>
            <a:br>
              <a:rPr lang="en-GB" sz="4400" b="1" cap="none" dirty="0">
                <a:latin typeface="Calibri" panose="020F0502020204030204" pitchFamily="34" charset="0"/>
                <a:ea typeface="Silom" pitchFamily="2" charset="-34"/>
                <a:cs typeface="Calibri" panose="020F0502020204030204" pitchFamily="34" charset="0"/>
              </a:rPr>
            </a:br>
            <a:r>
              <a:rPr lang="en-GB" sz="4400" b="1" cap="none" dirty="0">
                <a:latin typeface="Calibri" panose="020F0502020204030204" pitchFamily="34" charset="0"/>
                <a:ea typeface="Silom" pitchFamily="2" charset="-34"/>
                <a:cs typeface="Calibri" panose="020F0502020204030204" pitchFamily="34" charset="0"/>
              </a:rPr>
              <a:t>Game Evaluation Report</a:t>
            </a:r>
            <a:endParaRPr lang="en-US" sz="4400" b="1" cap="none" dirty="0">
              <a:latin typeface="Calibri" panose="020F0502020204030204" pitchFamily="34" charset="0"/>
              <a:ea typeface="Silom" pitchFamily="2" charset="-34"/>
              <a:cs typeface="Calibri" panose="020F0502020204030204" pitchFamily="34" charset="0"/>
            </a:endParaRPr>
          </a:p>
        </p:txBody>
      </p:sp>
      <p:sp>
        <p:nvSpPr>
          <p:cNvPr id="3" name="Subtitle 2">
            <a:extLst>
              <a:ext uri="{FF2B5EF4-FFF2-40B4-BE49-F238E27FC236}">
                <a16:creationId xmlns:a16="http://schemas.microsoft.com/office/drawing/2014/main" id="{B9B5AA98-8764-E84C-BCC2-7BCF76A55719}"/>
              </a:ext>
            </a:extLst>
          </p:cNvPr>
          <p:cNvSpPr>
            <a:spLocks noGrp="1"/>
          </p:cNvSpPr>
          <p:nvPr>
            <p:ph type="subTitle" idx="1"/>
          </p:nvPr>
        </p:nvSpPr>
        <p:spPr>
          <a:xfrm>
            <a:off x="1915128" y="3277289"/>
            <a:ext cx="6831673" cy="1086237"/>
          </a:xfrm>
        </p:spPr>
        <p:txBody>
          <a:bodyPr>
            <a:noAutofit/>
          </a:bodyPr>
          <a:lstStyle/>
          <a:p>
            <a:pPr lvl="0" algn="l"/>
            <a:r>
              <a:rPr lang="en-US" sz="2000" dirty="0">
                <a:latin typeface="Calibri" panose="020F0502020204030204" pitchFamily="34" charset="0"/>
                <a:cs typeface="Calibri" panose="020F0502020204030204" pitchFamily="34" charset="0"/>
              </a:rPr>
              <a:t>May 15, 2019</a:t>
            </a:r>
          </a:p>
          <a:p>
            <a:pPr lvl="0" algn="l"/>
            <a:r>
              <a:rPr lang="en-US" sz="2000" dirty="0">
                <a:latin typeface="Calibri" panose="020F0502020204030204" pitchFamily="34" charset="0"/>
                <a:cs typeface="Calibri" panose="020F0502020204030204" pitchFamily="34" charset="0"/>
              </a:rPr>
              <a:t>Marjorie Ann Cuerdo</a:t>
            </a:r>
          </a:p>
          <a:p>
            <a:pPr lvl="0" algn="l"/>
            <a:r>
              <a:rPr lang="en-US" sz="2000" dirty="0" err="1">
                <a:latin typeface="Calibri" panose="020F0502020204030204" pitchFamily="34" charset="0"/>
                <a:cs typeface="Calibri" panose="020F0502020204030204" pitchFamily="34" charset="0"/>
              </a:rPr>
              <a:t>Frauline</a:t>
            </a:r>
            <a:r>
              <a:rPr lang="en-US" sz="2000" dirty="0">
                <a:latin typeface="Calibri" panose="020F0502020204030204" pitchFamily="34" charset="0"/>
                <a:cs typeface="Calibri" panose="020F0502020204030204" pitchFamily="34" charset="0"/>
              </a:rPr>
              <a:t> Agarin</a:t>
            </a:r>
          </a:p>
          <a:p>
            <a:pPr lvl="0" algn="l"/>
            <a:r>
              <a:rPr lang="en-US" sz="2000" dirty="0">
                <a:latin typeface="Calibri" panose="020F0502020204030204" pitchFamily="34" charset="0"/>
                <a:cs typeface="Calibri" panose="020F0502020204030204" pitchFamily="34" charset="0"/>
              </a:rPr>
              <a:t>HCI 590: Games User Research</a:t>
            </a:r>
          </a:p>
          <a:p>
            <a:pPr lvl="0" algn="l"/>
            <a:r>
              <a:rPr lang="en-US" sz="2000" dirty="0">
                <a:latin typeface="Calibri" panose="020F0502020204030204" pitchFamily="34" charset="0"/>
                <a:cs typeface="Calibri" panose="020F0502020204030204" pitchFamily="34" charset="0"/>
              </a:rPr>
              <a:t>DePaul College of Computing and Digital Media</a:t>
            </a:r>
          </a:p>
          <a:p>
            <a:pPr lvl="0" algn="l"/>
            <a:endParaRPr lang="en-US" sz="2000" dirty="0">
              <a:latin typeface="Calibri" panose="020F0502020204030204" pitchFamily="34" charset="0"/>
              <a:cs typeface="Calibri" panose="020F0502020204030204" pitchFamily="34" charset="0"/>
            </a:endParaRPr>
          </a:p>
          <a:p>
            <a:endParaRPr lang="en-US" sz="20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3181426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76200"/>
            <a:ext cx="9601200" cy="1485900"/>
          </a:xfrm>
        </p:spPr>
        <p:txBody>
          <a:bodyPr/>
          <a:lstStyle/>
          <a:p>
            <a:r>
              <a:rPr lang="en-GB" dirty="0">
                <a:latin typeface="Calibri" panose="020F0502020204030204" pitchFamily="34" charset="0"/>
                <a:cs typeface="Calibri" panose="020F0502020204030204" pitchFamily="34" charset="0"/>
              </a:rPr>
              <a:t>Usability Test</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824592"/>
            <a:ext cx="9601200" cy="3581400"/>
          </a:xfrm>
        </p:spPr>
        <p:txBody>
          <a:bodyPr>
            <a:noAutofit/>
          </a:bodyPr>
          <a:lstStyle/>
          <a:p>
            <a:pPr marL="0" indent="0">
              <a:buNone/>
            </a:pPr>
            <a:r>
              <a:rPr lang="en-US" b="1" dirty="0">
                <a:latin typeface="Calibri" panose="020F0502020204030204" pitchFamily="34" charset="0"/>
                <a:cs typeface="Calibri" panose="020F0502020204030204" pitchFamily="34" charset="0"/>
              </a:rPr>
              <a:t>Main Research Goals</a:t>
            </a:r>
          </a:p>
          <a:p>
            <a:pPr>
              <a:spcBef>
                <a:spcPts val="0"/>
              </a:spcBef>
              <a:spcAft>
                <a:spcPts val="0"/>
              </a:spcAft>
            </a:pPr>
            <a:r>
              <a:rPr lang="en-US" dirty="0">
                <a:latin typeface="Calibri" panose="020F0502020204030204" pitchFamily="34" charset="0"/>
                <a:cs typeface="Calibri" panose="020F0502020204030204" pitchFamily="34" charset="0"/>
              </a:rPr>
              <a:t>Assess effectiveness of game UI</a:t>
            </a:r>
          </a:p>
          <a:p>
            <a:pPr>
              <a:spcBef>
                <a:spcPts val="0"/>
              </a:spcBef>
              <a:spcAft>
                <a:spcPts val="0"/>
              </a:spcAft>
            </a:pPr>
            <a:r>
              <a:rPr lang="en-US" dirty="0">
                <a:latin typeface="Calibri" panose="020F0502020204030204" pitchFamily="34" charset="0"/>
                <a:cs typeface="Calibri" panose="020F0502020204030204" pitchFamily="34" charset="0"/>
              </a:rPr>
              <a:t>Identify issues interaction issues in the following game activities:</a:t>
            </a:r>
          </a:p>
          <a:p>
            <a:pPr lvl="1">
              <a:spcBef>
                <a:spcPts val="0"/>
              </a:spcBef>
              <a:spcAft>
                <a:spcPts val="0"/>
              </a:spcAft>
            </a:pPr>
            <a:r>
              <a:rPr lang="en-US" b="1" i="0" dirty="0">
                <a:latin typeface="Calibri" panose="020F0502020204030204" pitchFamily="34" charset="0"/>
                <a:cs typeface="Calibri" panose="020F0502020204030204" pitchFamily="34" charset="0"/>
              </a:rPr>
              <a:t>Complete the tutorial level (“Gertrude’s Revenge” in “Aldridge Manor Level”)</a:t>
            </a:r>
          </a:p>
          <a:p>
            <a:pPr lvl="1">
              <a:spcBef>
                <a:spcPts val="0"/>
              </a:spcBef>
              <a:spcAft>
                <a:spcPts val="0"/>
              </a:spcAft>
            </a:pPr>
            <a:r>
              <a:rPr lang="en-US" b="1" i="0" dirty="0">
                <a:latin typeface="Calibri" panose="020F0502020204030204" pitchFamily="34" charset="0"/>
                <a:cs typeface="Calibri" panose="020F0502020204030204" pitchFamily="34" charset="0"/>
              </a:rPr>
              <a:t>Upgrade character skills</a:t>
            </a:r>
          </a:p>
          <a:p>
            <a:pPr lvl="1">
              <a:spcBef>
                <a:spcPts val="0"/>
              </a:spcBef>
              <a:spcAft>
                <a:spcPts val="0"/>
              </a:spcAft>
            </a:pPr>
            <a:r>
              <a:rPr lang="en-US" b="1" i="0" dirty="0">
                <a:latin typeface="Calibri" panose="020F0502020204030204" pitchFamily="34" charset="0"/>
                <a:cs typeface="Calibri" panose="020F0502020204030204" pitchFamily="34" charset="0"/>
              </a:rPr>
              <a:t>Complete the post-tutorial level (“St. Lou’s Cemetery Level”)</a:t>
            </a:r>
          </a:p>
          <a:p>
            <a:pPr marL="0" indent="0">
              <a:buNone/>
            </a:pPr>
            <a:r>
              <a:rPr lang="en-US" b="1" dirty="0">
                <a:latin typeface="Calibri" panose="020F0502020204030204" pitchFamily="34" charset="0"/>
                <a:cs typeface="Calibri" panose="020F0502020204030204" pitchFamily="34" charset="0"/>
              </a:rPr>
              <a:t>Research Questions</a:t>
            </a:r>
          </a:p>
          <a:p>
            <a:r>
              <a:rPr lang="en-US" dirty="0">
                <a:latin typeface="Calibri" panose="020F0502020204030204" pitchFamily="34" charset="0"/>
                <a:cs typeface="Calibri" panose="020F0502020204030204" pitchFamily="34" charset="0"/>
              </a:rPr>
              <a:t>Can players start new games?</a:t>
            </a:r>
          </a:p>
          <a:p>
            <a:pPr>
              <a:lnSpc>
                <a:spcPct val="100000"/>
              </a:lnSpc>
              <a:spcBef>
                <a:spcPts val="0"/>
              </a:spcBef>
            </a:pPr>
            <a:r>
              <a:rPr lang="en-US" dirty="0">
                <a:latin typeface="Calibri" panose="020F0502020204030204" pitchFamily="34" charset="0"/>
                <a:cs typeface="Calibri" panose="020F0502020204030204" pitchFamily="34" charset="0"/>
              </a:rPr>
              <a:t>Can players move their character?</a:t>
            </a:r>
          </a:p>
          <a:p>
            <a:pPr>
              <a:lnSpc>
                <a:spcPct val="100000"/>
              </a:lnSpc>
              <a:spcBef>
                <a:spcPts val="0"/>
              </a:spcBef>
            </a:pPr>
            <a:r>
              <a:rPr lang="en-US" dirty="0">
                <a:latin typeface="Calibri" panose="020F0502020204030204" pitchFamily="34" charset="0"/>
                <a:cs typeface="Calibri" panose="020F0502020204030204" pitchFamily="34" charset="0"/>
              </a:rPr>
              <a:t>Can players roll to dodge attacks?</a:t>
            </a:r>
          </a:p>
          <a:p>
            <a:pPr>
              <a:lnSpc>
                <a:spcPct val="100000"/>
              </a:lnSpc>
              <a:spcBef>
                <a:spcPts val="0"/>
              </a:spcBef>
            </a:pPr>
            <a:r>
              <a:rPr lang="en-US" dirty="0">
                <a:latin typeface="Calibri" panose="020F0502020204030204" pitchFamily="34" charset="0"/>
                <a:cs typeface="Calibri" panose="020F0502020204030204" pitchFamily="34" charset="0"/>
              </a:rPr>
              <a:t>Can players shoot/attack with their main weapon?</a:t>
            </a:r>
          </a:p>
          <a:p>
            <a:pPr>
              <a:lnSpc>
                <a:spcPct val="100000"/>
              </a:lnSpc>
              <a:spcBef>
                <a:spcPts val="0"/>
              </a:spcBef>
            </a:pPr>
            <a:r>
              <a:rPr lang="en-US" dirty="0">
                <a:latin typeface="Calibri" panose="020F0502020204030204" pitchFamily="34" charset="0"/>
                <a:cs typeface="Calibri" panose="020F0502020204030204" pitchFamily="34" charset="0"/>
              </a:rPr>
              <a:t>Can players throw bombs?</a:t>
            </a:r>
          </a:p>
          <a:p>
            <a:pPr>
              <a:lnSpc>
                <a:spcPct val="100000"/>
              </a:lnSpc>
              <a:spcBef>
                <a:spcPts val="0"/>
              </a:spcBef>
            </a:pPr>
            <a:r>
              <a:rPr lang="en-US" dirty="0">
                <a:latin typeface="Calibri" panose="020F0502020204030204" pitchFamily="34" charset="0"/>
                <a:cs typeface="Calibri" panose="020F0502020204030204" pitchFamily="34" charset="0"/>
              </a:rPr>
              <a:t>Can players cool off their overheated weapon?</a:t>
            </a:r>
          </a:p>
          <a:p>
            <a:pPr>
              <a:lnSpc>
                <a:spcPct val="100000"/>
              </a:lnSpc>
              <a:spcBef>
                <a:spcPts val="0"/>
              </a:spcBef>
            </a:pPr>
            <a:r>
              <a:rPr lang="en-US" dirty="0">
                <a:latin typeface="Calibri" panose="020F0502020204030204" pitchFamily="34" charset="0"/>
                <a:cs typeface="Calibri" panose="020F0502020204030204" pitchFamily="34" charset="0"/>
              </a:rPr>
              <a:t>Can players be revived by teammates?</a:t>
            </a:r>
          </a:p>
          <a:p>
            <a:pPr>
              <a:lnSpc>
                <a:spcPct val="100000"/>
              </a:lnSpc>
              <a:spcBef>
                <a:spcPts val="0"/>
              </a:spcBef>
            </a:pPr>
            <a:r>
              <a:rPr lang="en-US" dirty="0">
                <a:latin typeface="Calibri" panose="020F0502020204030204" pitchFamily="34" charset="0"/>
                <a:cs typeface="Calibri" panose="020F0502020204030204" pitchFamily="34" charset="0"/>
              </a:rPr>
              <a:t>Can players capture main ghosts/bosses?</a:t>
            </a:r>
          </a:p>
          <a:p>
            <a:pPr>
              <a:lnSpc>
                <a:spcPct val="100000"/>
              </a:lnSpc>
              <a:spcBef>
                <a:spcPts val="0"/>
              </a:spcBef>
            </a:pPr>
            <a:r>
              <a:rPr lang="en-US" dirty="0">
                <a:latin typeface="Calibri" panose="020F0502020204030204" pitchFamily="34" charset="0"/>
                <a:cs typeface="Calibri" panose="020F0502020204030204" pitchFamily="34" charset="0"/>
              </a:rPr>
              <a:t>Can players upgrade their character’s skills?</a:t>
            </a:r>
          </a:p>
          <a:p>
            <a:pPr>
              <a:lnSpc>
                <a:spcPct val="100000"/>
              </a:lnSpc>
              <a:spcBef>
                <a:spcPts val="0"/>
              </a:spcBef>
            </a:pPr>
            <a:r>
              <a:rPr lang="en-US" dirty="0">
                <a:latin typeface="Calibri" panose="020F0502020204030204" pitchFamily="34" charset="0"/>
                <a:cs typeface="Calibri" panose="020F0502020204030204" pitchFamily="34" charset="0"/>
              </a:rPr>
              <a:t>Can players navigate to required checkpoints in a level?</a:t>
            </a:r>
          </a:p>
          <a:p>
            <a:pPr>
              <a:lnSpc>
                <a:spcPct val="100000"/>
              </a:lnSpc>
              <a:spcBef>
                <a:spcPts val="0"/>
              </a:spcBef>
            </a:pPr>
            <a:r>
              <a:rPr lang="en-US" dirty="0">
                <a:latin typeface="Calibri" panose="020F0502020204030204" pitchFamily="34" charset="0"/>
                <a:cs typeface="Calibri" panose="020F0502020204030204" pitchFamily="34" charset="0"/>
              </a:rPr>
              <a:t>Can players find the next level?</a:t>
            </a:r>
          </a:p>
          <a:p>
            <a:pPr marL="0" indent="0">
              <a:lnSpc>
                <a:spcPct val="100000"/>
              </a:lnSpc>
              <a:spcBef>
                <a:spcPts val="0"/>
              </a:spcBef>
              <a:buNone/>
            </a:pP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8102543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GB" dirty="0">
                <a:latin typeface="Calibri" panose="020F0502020204030204" pitchFamily="34" charset="0"/>
                <a:cs typeface="Calibri" panose="020F0502020204030204" pitchFamily="34" charset="0"/>
              </a:rPr>
              <a:t>Usability Test</a:t>
            </a:r>
            <a:r>
              <a:rPr lang="en-US" dirty="0">
                <a:latin typeface="Calibri" panose="020F0502020204030204" pitchFamily="34" charset="0"/>
                <a:cs typeface="Calibri" panose="020F0502020204030204" pitchFamily="34" charset="0"/>
              </a:rPr>
              <a:t>: </a:t>
            </a:r>
            <a:r>
              <a:rPr lang="en-US" sz="3200" dirty="0">
                <a:latin typeface="Calibri" panose="020F0502020204030204" pitchFamily="34" charset="0"/>
                <a:cs typeface="Calibri" panose="020F0502020204030204" pitchFamily="34" charset="0"/>
              </a:rPr>
              <a:t>Participants</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043792"/>
            <a:ext cx="10287000" cy="3581400"/>
          </a:xfrm>
        </p:spPr>
        <p:txBody>
          <a:bodyPr>
            <a:noAutofit/>
          </a:bodyPr>
          <a:lstStyle/>
          <a:p>
            <a:pPr marL="0" indent="0">
              <a:buNone/>
            </a:pPr>
            <a:r>
              <a:rPr lang="en-US" dirty="0">
                <a:latin typeface="Calibri" panose="020F0502020204030204" pitchFamily="34" charset="0"/>
                <a:cs typeface="Calibri" panose="020F0502020204030204" pitchFamily="34" charset="0"/>
              </a:rPr>
              <a:t>Four participants who were in the range of 21-28 years old. </a:t>
            </a:r>
          </a:p>
          <a:p>
            <a:pPr marL="0" indent="0">
              <a:buNone/>
            </a:pPr>
            <a:r>
              <a:rPr lang="en-US" dirty="0">
                <a:latin typeface="Calibri" panose="020F0502020204030204" pitchFamily="34" charset="0"/>
                <a:cs typeface="Calibri" panose="020F0502020204030204" pitchFamily="34" charset="0"/>
              </a:rPr>
              <a:t>Participants were screened for:</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They are at least 18 years old.</a:t>
            </a:r>
          </a:p>
          <a:p>
            <a:pPr>
              <a:buFont typeface="Arial" panose="020B0604020202020204" pitchFamily="34" charset="0"/>
              <a:buChar char="•"/>
            </a:pPr>
            <a:r>
              <a:rPr lang="en-US" dirty="0">
                <a:latin typeface="Calibri" panose="020F0502020204030204" pitchFamily="34" charset="0"/>
                <a:cs typeface="Calibri" panose="020F0502020204030204" pitchFamily="34" charset="0"/>
              </a:rPr>
              <a:t>They have played on Xbox before (this was the available console for testing).</a:t>
            </a:r>
          </a:p>
          <a:p>
            <a:pPr marL="0" indent="0">
              <a:buNone/>
            </a:pPr>
            <a:r>
              <a:rPr lang="en-US" dirty="0">
                <a:latin typeface="Calibri" panose="020F0502020204030204" pitchFamily="34" charset="0"/>
                <a:cs typeface="Calibri" panose="020F0502020204030204" pitchFamily="34" charset="0"/>
              </a:rPr>
              <a:t>All participants had played shooter games before – 3 rating their skills average; 1 excellent.</a:t>
            </a:r>
          </a:p>
          <a:p>
            <a:pPr marL="0" indent="0">
              <a:buNone/>
            </a:pPr>
            <a:r>
              <a:rPr lang="en-US" dirty="0">
                <a:latin typeface="Calibri" panose="020F0502020204030204" pitchFamily="34" charset="0"/>
                <a:cs typeface="Calibri" panose="020F0502020204030204" pitchFamily="34" charset="0"/>
              </a:rPr>
              <a:t>3 out of 4 participants typically played games for 30-60 minute sessions; 1 for 60-90 minutes.</a:t>
            </a:r>
          </a:p>
          <a:p>
            <a:pPr marL="0" indent="0">
              <a:buNone/>
            </a:pPr>
            <a:r>
              <a:rPr lang="en-US" dirty="0">
                <a:latin typeface="Calibri" panose="020F0502020204030204" pitchFamily="34" charset="0"/>
                <a:cs typeface="Calibri" panose="020F0502020204030204" pitchFamily="34" charset="0"/>
              </a:rPr>
              <a:t>3 out of 4 participants rated their competitiveness as average; 1 rated theirs very high.</a:t>
            </a:r>
          </a:p>
          <a:p>
            <a:pPr marL="0" indent="0">
              <a:buNone/>
            </a:pPr>
            <a:r>
              <a:rPr lang="en-US" dirty="0">
                <a:latin typeface="Calibri" panose="020F0502020204030204" pitchFamily="34" charset="0"/>
                <a:cs typeface="Calibri" panose="020F0502020204030204" pitchFamily="34" charset="0"/>
              </a:rPr>
              <a:t>Commonly played games genres were RPGs and first-person shooters (FPS).</a:t>
            </a:r>
          </a:p>
          <a:p>
            <a:pPr marL="0" indent="0">
              <a:lnSpc>
                <a:spcPct val="100000"/>
              </a:lnSpc>
              <a:spcBef>
                <a:spcPts val="0"/>
              </a:spcBef>
              <a:buNone/>
            </a:pPr>
            <a:endParaRPr lang="en-US" dirty="0">
              <a:latin typeface="Calibri" panose="020F0502020204030204" pitchFamily="34" charset="0"/>
              <a:cs typeface="Calibri" panose="020F0502020204030204" pitchFamily="34" charset="0"/>
            </a:endParaRPr>
          </a:p>
          <a:p>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0920693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Usability Test: </a:t>
            </a:r>
            <a:r>
              <a:rPr lang="en-US" sz="3200" dirty="0">
                <a:latin typeface="Calibri" panose="020F0502020204030204" pitchFamily="34" charset="0"/>
                <a:cs typeface="Calibri" panose="020F0502020204030204" pitchFamily="34" charset="0"/>
              </a:rPr>
              <a:t>Prioritization</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2590800" y="2043792"/>
            <a:ext cx="9601200" cy="3747408"/>
          </a:xfrm>
        </p:spPr>
        <p:txBody>
          <a:bodyPr>
            <a:noAutofit/>
          </a:bodyPr>
          <a:lstStyle/>
          <a:p>
            <a:pPr marL="146050" lvl="0" indent="0">
              <a:spcBef>
                <a:spcPts val="1600"/>
              </a:spcBef>
              <a:spcAft>
                <a:spcPts val="0"/>
              </a:spcAft>
              <a:buSzPts val="1300"/>
              <a:buNone/>
            </a:pPr>
            <a:r>
              <a:rPr lang="en-GB" sz="2400" b="1" dirty="0">
                <a:latin typeface="Calibri" panose="020F0502020204030204" pitchFamily="34" charset="0"/>
                <a:cs typeface="Calibri" panose="020F0502020204030204" pitchFamily="34" charset="0"/>
              </a:rPr>
              <a:t>Positive</a:t>
            </a:r>
            <a:r>
              <a:rPr lang="en-GB" sz="2400" dirty="0">
                <a:latin typeface="Calibri" panose="020F0502020204030204" pitchFamily="34" charset="0"/>
                <a:cs typeface="Calibri" panose="020F0502020204030204" pitchFamily="34" charset="0"/>
              </a:rPr>
              <a:t> issues indicate good practice, where the feature worked as intended.</a:t>
            </a:r>
          </a:p>
          <a:p>
            <a:pPr marL="146050" lvl="0" indent="0">
              <a:spcAft>
                <a:spcPts val="0"/>
              </a:spcAft>
              <a:buSzPts val="1300"/>
              <a:buNone/>
            </a:pPr>
            <a:r>
              <a:rPr lang="en-GB" sz="2400" b="1" dirty="0">
                <a:latin typeface="Calibri" panose="020F0502020204030204" pitchFamily="34" charset="0"/>
                <a:cs typeface="Calibri" panose="020F0502020204030204" pitchFamily="34" charset="0"/>
              </a:rPr>
              <a:t>Critical </a:t>
            </a:r>
            <a:r>
              <a:rPr lang="en-GB" sz="2400" dirty="0">
                <a:latin typeface="Calibri" panose="020F0502020204030204" pitchFamily="34" charset="0"/>
                <a:cs typeface="Calibri" panose="020F0502020204030204" pitchFamily="34" charset="0"/>
              </a:rPr>
              <a:t>issues are those that </a:t>
            </a:r>
            <a:r>
              <a:rPr lang="en-GB" sz="2400" dirty="0" err="1">
                <a:latin typeface="Calibri" panose="020F0502020204030204" pitchFamily="34" charset="0"/>
                <a:cs typeface="Calibri" panose="020F0502020204030204" pitchFamily="34" charset="0"/>
              </a:rPr>
              <a:t>occured</a:t>
            </a:r>
            <a:r>
              <a:rPr lang="en-GB" sz="2400" dirty="0">
                <a:latin typeface="Calibri" panose="020F0502020204030204" pitchFamily="34" charset="0"/>
                <a:cs typeface="Calibri" panose="020F0502020204030204" pitchFamily="34" charset="0"/>
              </a:rPr>
              <a:t> on a core task, were not easy to overcome, and </a:t>
            </a:r>
            <a:r>
              <a:rPr lang="en-GB" sz="2400" dirty="0" err="1">
                <a:latin typeface="Calibri" panose="020F0502020204030204" pitchFamily="34" charset="0"/>
                <a:cs typeface="Calibri" panose="020F0502020204030204" pitchFamily="34" charset="0"/>
              </a:rPr>
              <a:t>occured</a:t>
            </a:r>
            <a:r>
              <a:rPr lang="en-GB" sz="2400" dirty="0">
                <a:latin typeface="Calibri" panose="020F0502020204030204" pitchFamily="34" charset="0"/>
                <a:cs typeface="Calibri" panose="020F0502020204030204" pitchFamily="34" charset="0"/>
              </a:rPr>
              <a:t> persistently for the same user. Fix urgently.</a:t>
            </a:r>
          </a:p>
          <a:p>
            <a:pPr marL="146050" lvl="0" indent="0">
              <a:spcAft>
                <a:spcPts val="0"/>
              </a:spcAft>
              <a:buSzPts val="1300"/>
              <a:buNone/>
            </a:pPr>
            <a:r>
              <a:rPr lang="en-GB" sz="2400" b="1" dirty="0">
                <a:latin typeface="Calibri" panose="020F0502020204030204" pitchFamily="34" charset="0"/>
                <a:cs typeface="Calibri" panose="020F0502020204030204" pitchFamily="34" charset="0"/>
              </a:rPr>
              <a:t>High </a:t>
            </a:r>
            <a:r>
              <a:rPr lang="en-GB" sz="2400" dirty="0">
                <a:latin typeface="Calibri" panose="020F0502020204030204" pitchFamily="34" charset="0"/>
                <a:cs typeface="Calibri" panose="020F0502020204030204" pitchFamily="34" charset="0"/>
              </a:rPr>
              <a:t>issues met two of the criteria of </a:t>
            </a:r>
            <a:r>
              <a:rPr lang="en-GB" sz="2400" dirty="0" err="1">
                <a:latin typeface="Calibri" panose="020F0502020204030204" pitchFamily="34" charset="0"/>
                <a:cs typeface="Calibri" panose="020F0502020204030204" pitchFamily="34" charset="0"/>
              </a:rPr>
              <a:t>occuring</a:t>
            </a:r>
            <a:r>
              <a:rPr lang="en-GB" sz="2400" dirty="0">
                <a:latin typeface="Calibri" panose="020F0502020204030204" pitchFamily="34" charset="0"/>
                <a:cs typeface="Calibri" panose="020F0502020204030204" pitchFamily="34" charset="0"/>
              </a:rPr>
              <a:t> on a core task, being hard to overcome, or </a:t>
            </a:r>
            <a:r>
              <a:rPr lang="en-GB" sz="2400" dirty="0" err="1">
                <a:latin typeface="Calibri" panose="020F0502020204030204" pitchFamily="34" charset="0"/>
                <a:cs typeface="Calibri" panose="020F0502020204030204" pitchFamily="34" charset="0"/>
              </a:rPr>
              <a:t>occuring</a:t>
            </a:r>
            <a:r>
              <a:rPr lang="en-GB" sz="2400" dirty="0">
                <a:latin typeface="Calibri" panose="020F0502020204030204" pitchFamily="34" charset="0"/>
                <a:cs typeface="Calibri" panose="020F0502020204030204" pitchFamily="34" charset="0"/>
              </a:rPr>
              <a:t> persistently.</a:t>
            </a:r>
          </a:p>
          <a:p>
            <a:pPr marL="146050" lvl="0" indent="0">
              <a:spcAft>
                <a:spcPts val="0"/>
              </a:spcAft>
              <a:buSzPts val="1300"/>
              <a:buNone/>
            </a:pPr>
            <a:r>
              <a:rPr lang="en-GB" sz="2400" b="1" dirty="0">
                <a:latin typeface="Calibri" panose="020F0502020204030204" pitchFamily="34" charset="0"/>
                <a:cs typeface="Calibri" panose="020F0502020204030204" pitchFamily="34" charset="0"/>
              </a:rPr>
              <a:t>Medium </a:t>
            </a:r>
            <a:r>
              <a:rPr lang="en-GB" sz="2400" dirty="0">
                <a:latin typeface="Calibri" panose="020F0502020204030204" pitchFamily="34" charset="0"/>
                <a:cs typeface="Calibri" panose="020F0502020204030204" pitchFamily="34" charset="0"/>
              </a:rPr>
              <a:t>issues either occurred on a core task, were hard to overcome, or </a:t>
            </a:r>
            <a:r>
              <a:rPr lang="en-GB" sz="2400" dirty="0" err="1">
                <a:latin typeface="Calibri" panose="020F0502020204030204" pitchFamily="34" charset="0"/>
                <a:cs typeface="Calibri" panose="020F0502020204030204" pitchFamily="34" charset="0"/>
              </a:rPr>
              <a:t>occured</a:t>
            </a:r>
            <a:r>
              <a:rPr lang="en-GB" sz="2400" dirty="0">
                <a:latin typeface="Calibri" panose="020F0502020204030204" pitchFamily="34" charset="0"/>
                <a:cs typeface="Calibri" panose="020F0502020204030204" pitchFamily="34" charset="0"/>
              </a:rPr>
              <a:t> persistently.</a:t>
            </a:r>
          </a:p>
          <a:p>
            <a:pPr marL="146050" lvl="0" indent="0">
              <a:spcAft>
                <a:spcPts val="1000"/>
              </a:spcAft>
              <a:buSzPts val="1300"/>
              <a:buNone/>
            </a:pPr>
            <a:r>
              <a:rPr lang="en-GB" sz="2400" b="1" dirty="0">
                <a:latin typeface="Calibri" panose="020F0502020204030204" pitchFamily="34" charset="0"/>
                <a:cs typeface="Calibri" panose="020F0502020204030204" pitchFamily="34" charset="0"/>
              </a:rPr>
              <a:t>Low </a:t>
            </a:r>
            <a:r>
              <a:rPr lang="en-GB" sz="2400" dirty="0">
                <a:latin typeface="Calibri" panose="020F0502020204030204" pitchFamily="34" charset="0"/>
                <a:cs typeface="Calibri" panose="020F0502020204030204" pitchFamily="34" charset="0"/>
              </a:rPr>
              <a:t>issues were usability issues that met none of the criteria, but too many of them will impact people’s perception of the experience.</a:t>
            </a:r>
          </a:p>
          <a:p>
            <a:pPr marL="0" indent="0">
              <a:buNone/>
            </a:pPr>
            <a:endParaRPr lang="en-US" sz="2400" dirty="0">
              <a:latin typeface="Calibri" panose="020F0502020204030204" pitchFamily="34" charset="0"/>
              <a:cs typeface="Calibri" panose="020F0502020204030204" pitchFamily="34" charset="0"/>
            </a:endParaRPr>
          </a:p>
        </p:txBody>
      </p:sp>
      <p:sp>
        <p:nvSpPr>
          <p:cNvPr id="4" name="Google Shape;131;p20">
            <a:extLst>
              <a:ext uri="{FF2B5EF4-FFF2-40B4-BE49-F238E27FC236}">
                <a16:creationId xmlns:a16="http://schemas.microsoft.com/office/drawing/2014/main" id="{DB4A7116-CD49-9946-80DD-406B87DD07AD}"/>
              </a:ext>
            </a:extLst>
          </p:cNvPr>
          <p:cNvSpPr/>
          <p:nvPr/>
        </p:nvSpPr>
        <p:spPr>
          <a:xfrm>
            <a:off x="884337" y="3823695"/>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a:latin typeface="Calibri" panose="020F0502020204030204" pitchFamily="34" charset="0"/>
                <a:cs typeface="Calibri" panose="020F0502020204030204" pitchFamily="34" charset="0"/>
              </a:rPr>
              <a:t>High</a:t>
            </a:r>
            <a:endParaRPr>
              <a:latin typeface="Calibri" panose="020F0502020204030204" pitchFamily="34" charset="0"/>
              <a:cs typeface="Calibri" panose="020F0502020204030204" pitchFamily="34" charset="0"/>
            </a:endParaRPr>
          </a:p>
        </p:txBody>
      </p:sp>
      <p:sp>
        <p:nvSpPr>
          <p:cNvPr id="5" name="Google Shape;132;p20">
            <a:extLst>
              <a:ext uri="{FF2B5EF4-FFF2-40B4-BE49-F238E27FC236}">
                <a16:creationId xmlns:a16="http://schemas.microsoft.com/office/drawing/2014/main" id="{D4B0AFB8-415A-E04F-8563-1336F3D3A1AC}"/>
              </a:ext>
            </a:extLst>
          </p:cNvPr>
          <p:cNvSpPr/>
          <p:nvPr/>
        </p:nvSpPr>
        <p:spPr>
          <a:xfrm>
            <a:off x="884337" y="4623954"/>
            <a:ext cx="1768486" cy="452263"/>
          </a:xfrm>
          <a:prstGeom prst="roundRect">
            <a:avLst>
              <a:gd name="adj" fmla="val 16667"/>
            </a:avLst>
          </a:prstGeom>
          <a:solidFill>
            <a:srgbClr val="EFDD2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Medium</a:t>
            </a:r>
            <a:endParaRPr dirty="0">
              <a:latin typeface="Calibri" panose="020F0502020204030204" pitchFamily="34" charset="0"/>
              <a:cs typeface="Calibri" panose="020F0502020204030204" pitchFamily="34" charset="0"/>
            </a:endParaRPr>
          </a:p>
        </p:txBody>
      </p:sp>
      <p:sp>
        <p:nvSpPr>
          <p:cNvPr id="6" name="Google Shape;133;p20">
            <a:extLst>
              <a:ext uri="{FF2B5EF4-FFF2-40B4-BE49-F238E27FC236}">
                <a16:creationId xmlns:a16="http://schemas.microsoft.com/office/drawing/2014/main" id="{4B2C4715-3523-9D48-B9C3-F8A3B99990DE}"/>
              </a:ext>
            </a:extLst>
          </p:cNvPr>
          <p:cNvSpPr/>
          <p:nvPr/>
        </p:nvSpPr>
        <p:spPr>
          <a:xfrm>
            <a:off x="884337" y="5472286"/>
            <a:ext cx="1768486" cy="452263"/>
          </a:xfrm>
          <a:prstGeom prst="roundRect">
            <a:avLst>
              <a:gd name="adj" fmla="val 16667"/>
            </a:avLst>
          </a:prstGeom>
          <a:solidFill>
            <a:srgbClr val="FFFF96"/>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Low</a:t>
            </a:r>
            <a:endParaRPr dirty="0">
              <a:latin typeface="Calibri" panose="020F0502020204030204" pitchFamily="34" charset="0"/>
              <a:cs typeface="Calibri" panose="020F0502020204030204" pitchFamily="34" charset="0"/>
            </a:endParaRPr>
          </a:p>
        </p:txBody>
      </p:sp>
      <p:sp>
        <p:nvSpPr>
          <p:cNvPr id="7" name="Google Shape;134;p20">
            <a:extLst>
              <a:ext uri="{FF2B5EF4-FFF2-40B4-BE49-F238E27FC236}">
                <a16:creationId xmlns:a16="http://schemas.microsoft.com/office/drawing/2014/main" id="{36CBAE0D-10AA-5A44-9730-C04C87325EE2}"/>
              </a:ext>
            </a:extLst>
          </p:cNvPr>
          <p:cNvSpPr/>
          <p:nvPr/>
        </p:nvSpPr>
        <p:spPr>
          <a:xfrm>
            <a:off x="884337" y="2188508"/>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Positive</a:t>
            </a:r>
            <a:endParaRPr dirty="0">
              <a:latin typeface="Calibri" panose="020F0502020204030204" pitchFamily="34" charset="0"/>
              <a:cs typeface="Calibri" panose="020F0502020204030204" pitchFamily="34" charset="0"/>
            </a:endParaRPr>
          </a:p>
        </p:txBody>
      </p:sp>
      <p:sp>
        <p:nvSpPr>
          <p:cNvPr id="8" name="Google Shape;135;p20">
            <a:extLst>
              <a:ext uri="{FF2B5EF4-FFF2-40B4-BE49-F238E27FC236}">
                <a16:creationId xmlns:a16="http://schemas.microsoft.com/office/drawing/2014/main" id="{3B85EBB7-7F6B-3448-B1E8-CFFEEB03A4B4}"/>
              </a:ext>
            </a:extLst>
          </p:cNvPr>
          <p:cNvSpPr/>
          <p:nvPr/>
        </p:nvSpPr>
        <p:spPr>
          <a:xfrm>
            <a:off x="884337" y="2969649"/>
            <a:ext cx="1768486" cy="452263"/>
          </a:xfrm>
          <a:prstGeom prst="roundRect">
            <a:avLst>
              <a:gd name="adj" fmla="val 16667"/>
            </a:avLst>
          </a:prstGeom>
          <a:solidFill>
            <a:srgbClr val="C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dirty="0">
                <a:latin typeface="Calibri" panose="020F0502020204030204" pitchFamily="34" charset="0"/>
                <a:cs typeface="Calibri" panose="020F0502020204030204" pitchFamily="34" charset="0"/>
              </a:rPr>
              <a:t>Critical</a:t>
            </a:r>
            <a:endParaRPr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0437343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4FEAA-86F2-CE43-BAA7-79201D8497BE}"/>
              </a:ext>
            </a:extLst>
          </p:cNvPr>
          <p:cNvSpPr>
            <a:spLocks noGrp="1"/>
          </p:cNvSpPr>
          <p:nvPr>
            <p:ph type="title"/>
          </p:nvPr>
        </p:nvSpPr>
        <p:spPr>
          <a:xfrm>
            <a:off x="1295400" y="2686050"/>
            <a:ext cx="9601200" cy="1485900"/>
          </a:xfrm>
        </p:spPr>
        <p:txBody>
          <a:bodyPr>
            <a:normAutofit/>
          </a:bodyPr>
          <a:lstStyle/>
          <a:p>
            <a:r>
              <a:rPr lang="en-US" sz="6600" b="1" dirty="0">
                <a:latin typeface="Calibri" panose="020F0502020204030204" pitchFamily="34" charset="0"/>
                <a:cs typeface="Calibri" panose="020F0502020204030204" pitchFamily="34" charset="0"/>
              </a:rPr>
              <a:t>Highlights</a:t>
            </a:r>
          </a:p>
        </p:txBody>
      </p:sp>
    </p:spTree>
    <p:extLst>
      <p:ext uri="{BB962C8B-B14F-4D97-AF65-F5344CB8AC3E}">
        <p14:creationId xmlns:p14="http://schemas.microsoft.com/office/powerpoint/2010/main" val="6081405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209800"/>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Participants did not think the game was unnecessarily complex.</a:t>
            </a:r>
          </a:p>
          <a:p>
            <a:pPr marL="0" indent="0">
              <a:buNone/>
            </a:pPr>
            <a:r>
              <a:rPr lang="en-US" sz="2200" dirty="0">
                <a:latin typeface="Calibri" panose="020F0502020204030204" pitchFamily="34" charset="0"/>
                <a:cs typeface="Calibri" panose="020F0502020204030204" pitchFamily="34" charset="0"/>
              </a:rPr>
              <a:t>(3 out of 4 participants)</a:t>
            </a:r>
          </a:p>
          <a:p>
            <a:pPr marL="0" indent="0">
              <a:buNone/>
            </a:pPr>
            <a:endParaRPr lang="en-US" sz="2200" dirty="0">
              <a:latin typeface="Calibri" panose="020F0502020204030204" pitchFamily="34" charset="0"/>
              <a:cs typeface="Calibri" panose="020F0502020204030204" pitchFamily="34" charset="0"/>
            </a:endParaRPr>
          </a:p>
          <a:p>
            <a:pPr marL="0" indent="0">
              <a:buNone/>
            </a:pPr>
            <a:r>
              <a:rPr lang="en-US" sz="2200" dirty="0">
                <a:latin typeface="Calibri" panose="020F0502020204030204" pitchFamily="34" charset="0"/>
                <a:cs typeface="Calibri" panose="020F0502020204030204" pitchFamily="34" charset="0"/>
              </a:rPr>
              <a:t>In the post-test questionnaire, participants were asked to rate their agreement from 1-5 (1 = strongly disagree, 5 = strongly agree) with the statement: </a:t>
            </a:r>
            <a:r>
              <a:rPr lang="en-US" sz="2200" b="1" dirty="0">
                <a:latin typeface="Calibri" panose="020F0502020204030204" pitchFamily="34" charset="0"/>
                <a:cs typeface="Calibri" panose="020F0502020204030204" pitchFamily="34" charset="0"/>
              </a:rPr>
              <a:t>“I found the game unnecessarily complex.” </a:t>
            </a:r>
          </a:p>
          <a:p>
            <a:pPr marL="0" indent="0">
              <a:buNone/>
            </a:pPr>
            <a:endParaRPr lang="en-US" sz="2200" i="1" dirty="0">
              <a:latin typeface="Calibri" panose="020F0502020204030204" pitchFamily="34" charset="0"/>
              <a:cs typeface="Calibri" panose="020F0502020204030204" pitchFamily="34" charset="0"/>
            </a:endParaRPr>
          </a:p>
          <a:p>
            <a:pPr marL="0" indent="0">
              <a:buNone/>
            </a:pPr>
            <a:r>
              <a:rPr lang="en-US" sz="2200" i="1" dirty="0">
                <a:latin typeface="Calibri" panose="020F0502020204030204" pitchFamily="34" charset="0"/>
                <a:cs typeface="Calibri" panose="020F0502020204030204" pitchFamily="34" charset="0"/>
              </a:rPr>
              <a:t>“It’s a pretty straightforward game…”</a:t>
            </a:r>
          </a:p>
        </p:txBody>
      </p:sp>
      <p:sp>
        <p:nvSpPr>
          <p:cNvPr id="9" name="Google Shape;134;p20">
            <a:extLst>
              <a:ext uri="{FF2B5EF4-FFF2-40B4-BE49-F238E27FC236}">
                <a16:creationId xmlns:a16="http://schemas.microsoft.com/office/drawing/2014/main" id="{DF08DEE7-CF3D-3940-B386-EBF41ECF7100}"/>
              </a:ext>
            </a:extLst>
          </p:cNvPr>
          <p:cNvSpPr/>
          <p:nvPr/>
        </p:nvSpPr>
        <p:spPr>
          <a:xfrm>
            <a:off x="4801658" y="708155"/>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627290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209800"/>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Participants felt fairly confident playing the game.</a:t>
            </a:r>
          </a:p>
          <a:p>
            <a:pPr marL="0" indent="0">
              <a:buNone/>
            </a:pPr>
            <a:endParaRPr lang="en-US" sz="2200" dirty="0">
              <a:latin typeface="Calibri" panose="020F0502020204030204" pitchFamily="34" charset="0"/>
              <a:cs typeface="Calibri" panose="020F0502020204030204" pitchFamily="34" charset="0"/>
            </a:endParaRPr>
          </a:p>
          <a:p>
            <a:pPr marL="0" indent="0">
              <a:buNone/>
            </a:pPr>
            <a:r>
              <a:rPr lang="en-US" sz="2200" dirty="0">
                <a:latin typeface="Calibri" panose="020F0502020204030204" pitchFamily="34" charset="0"/>
                <a:cs typeface="Calibri" panose="020F0502020204030204" pitchFamily="34" charset="0"/>
              </a:rPr>
              <a:t>In the post-test questionnaire, participants were asked to rate their agreement the statement: </a:t>
            </a:r>
            <a:r>
              <a:rPr lang="en-US" sz="2200" b="1" dirty="0">
                <a:latin typeface="Calibri" panose="020F0502020204030204" pitchFamily="34" charset="0"/>
                <a:cs typeface="Calibri" panose="020F0502020204030204" pitchFamily="34" charset="0"/>
              </a:rPr>
              <a:t>“I felt very confident playing the game.” </a:t>
            </a:r>
            <a:r>
              <a:rPr lang="en-US" sz="2200" dirty="0">
                <a:latin typeface="Calibri" panose="020F0502020204030204" pitchFamily="34" charset="0"/>
                <a:cs typeface="Calibri" panose="020F0502020204030204" pitchFamily="34" charset="0"/>
              </a:rPr>
              <a:t>The average score for this statement was 3.75.</a:t>
            </a:r>
            <a:endParaRPr lang="en-US" sz="2200" i="1" dirty="0">
              <a:latin typeface="Calibri" panose="020F0502020204030204" pitchFamily="34" charset="0"/>
              <a:cs typeface="Calibri" panose="020F0502020204030204" pitchFamily="34" charset="0"/>
            </a:endParaRPr>
          </a:p>
        </p:txBody>
      </p:sp>
      <p:sp>
        <p:nvSpPr>
          <p:cNvPr id="9" name="Google Shape;134;p20">
            <a:extLst>
              <a:ext uri="{FF2B5EF4-FFF2-40B4-BE49-F238E27FC236}">
                <a16:creationId xmlns:a16="http://schemas.microsoft.com/office/drawing/2014/main" id="{DF08DEE7-CF3D-3940-B386-EBF41ECF7100}"/>
              </a:ext>
            </a:extLst>
          </p:cNvPr>
          <p:cNvSpPr/>
          <p:nvPr/>
        </p:nvSpPr>
        <p:spPr>
          <a:xfrm>
            <a:off x="4801658" y="708155"/>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2582828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0550"/>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209800"/>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Participants found menu interfaces simple and easy to understand.</a:t>
            </a:r>
          </a:p>
          <a:p>
            <a:pPr marL="0" indent="0">
              <a:buNone/>
            </a:pPr>
            <a:endParaRPr lang="en-US" sz="2200" dirty="0">
              <a:latin typeface="Calibri" panose="020F0502020204030204" pitchFamily="34" charset="0"/>
              <a:cs typeface="Calibri" panose="020F0502020204030204" pitchFamily="34" charset="0"/>
            </a:endParaRPr>
          </a:p>
          <a:p>
            <a:pPr marL="0" indent="0">
              <a:buNone/>
            </a:pPr>
            <a:r>
              <a:rPr lang="en-US" sz="2200" dirty="0">
                <a:latin typeface="Calibri" panose="020F0502020204030204" pitchFamily="34" charset="0"/>
                <a:cs typeface="Calibri" panose="020F0502020204030204" pitchFamily="34" charset="0"/>
              </a:rPr>
              <a:t>3 out of 4 participants were able to select the correct level and start the game without confusion.</a:t>
            </a:r>
          </a:p>
          <a:p>
            <a:pPr marL="0" indent="0">
              <a:buNone/>
            </a:pPr>
            <a:br>
              <a:rPr lang="en-US" sz="2200" i="1" dirty="0">
                <a:latin typeface="Calibri" panose="020F0502020204030204" pitchFamily="34" charset="0"/>
                <a:cs typeface="Calibri" panose="020F0502020204030204" pitchFamily="34" charset="0"/>
              </a:rPr>
            </a:br>
            <a:r>
              <a:rPr lang="en-US" sz="2200" i="1" dirty="0">
                <a:latin typeface="Calibri" panose="020F0502020204030204" pitchFamily="34" charset="0"/>
                <a:cs typeface="Calibri" panose="020F0502020204030204" pitchFamily="34" charset="0"/>
              </a:rPr>
              <a:t>“I thought that in general, the menu options were really sort of clear in what I’m doing.”</a:t>
            </a:r>
          </a:p>
        </p:txBody>
      </p:sp>
      <p:sp>
        <p:nvSpPr>
          <p:cNvPr id="9" name="Google Shape;134;p20">
            <a:extLst>
              <a:ext uri="{FF2B5EF4-FFF2-40B4-BE49-F238E27FC236}">
                <a16:creationId xmlns:a16="http://schemas.microsoft.com/office/drawing/2014/main" id="{DF08DEE7-CF3D-3940-B386-EBF41ECF7100}"/>
              </a:ext>
            </a:extLst>
          </p:cNvPr>
          <p:cNvSpPr/>
          <p:nvPr/>
        </p:nvSpPr>
        <p:spPr>
          <a:xfrm>
            <a:off x="4801658" y="708155"/>
            <a:ext cx="1768486" cy="452263"/>
          </a:xfrm>
          <a:prstGeom prst="roundRect">
            <a:avLst>
              <a:gd name="adj" fmla="val 16667"/>
            </a:avLst>
          </a:prstGeom>
          <a:solidFill>
            <a:srgbClr val="00944A"/>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Positive</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7157528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34FEAA-86F2-CE43-BAA7-79201D8497BE}"/>
              </a:ext>
            </a:extLst>
          </p:cNvPr>
          <p:cNvSpPr>
            <a:spLocks noGrp="1"/>
          </p:cNvSpPr>
          <p:nvPr>
            <p:ph type="title"/>
          </p:nvPr>
        </p:nvSpPr>
        <p:spPr>
          <a:xfrm>
            <a:off x="1295400" y="2686050"/>
            <a:ext cx="9601200" cy="1485900"/>
          </a:xfrm>
        </p:spPr>
        <p:txBody>
          <a:bodyPr>
            <a:normAutofit/>
          </a:bodyPr>
          <a:lstStyle/>
          <a:p>
            <a:r>
              <a:rPr lang="en-US" sz="6600" b="1" dirty="0">
                <a:latin typeface="Calibri" panose="020F0502020204030204" pitchFamily="34" charset="0"/>
                <a:cs typeface="Calibri" panose="020F0502020204030204" pitchFamily="34" charset="0"/>
              </a:rPr>
              <a:t>Lowlights</a:t>
            </a:r>
          </a:p>
        </p:txBody>
      </p:sp>
    </p:spTree>
    <p:extLst>
      <p:ext uri="{BB962C8B-B14F-4D97-AF65-F5344CB8AC3E}">
        <p14:creationId xmlns:p14="http://schemas.microsoft.com/office/powerpoint/2010/main" val="30771397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267823"/>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154207"/>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don’t know the required objectives in the game.</a:t>
            </a:r>
            <a:endParaRPr lang="en-US" sz="2200" dirty="0">
              <a:latin typeface="Calibri" panose="020F0502020204030204" pitchFamily="34" charset="0"/>
              <a:cs typeface="Calibri" panose="020F0502020204030204" pitchFamily="34" charset="0"/>
            </a:endParaRPr>
          </a:p>
          <a:p>
            <a:pPr marL="0" indent="0">
              <a:buNone/>
            </a:pPr>
            <a:r>
              <a:rPr lang="en-US" sz="2200" dirty="0">
                <a:latin typeface="Calibri" panose="020F0502020204030204" pitchFamily="34" charset="0"/>
                <a:cs typeface="Calibri" panose="020F0502020204030204" pitchFamily="34" charset="0"/>
              </a:rPr>
              <a:t>All participants were frustrated and guessed what their tasks were (e.g. capture bosses, earn points, find secret runes, etc.).</a:t>
            </a:r>
          </a:p>
          <a:p>
            <a:pPr marL="0" indent="0">
              <a:buNone/>
            </a:pPr>
            <a:r>
              <a:rPr lang="en-US" sz="2200" dirty="0">
                <a:latin typeface="Calibri" panose="020F0502020204030204" pitchFamily="34" charset="0"/>
                <a:cs typeface="Calibri" panose="020F0502020204030204" pitchFamily="34" charset="0"/>
              </a:rPr>
              <a:t>All participants skipped audio that revealed the main ghost to capture.</a:t>
            </a:r>
          </a:p>
          <a:p>
            <a:pPr marL="0" indent="0">
              <a:buNone/>
            </a:pPr>
            <a:r>
              <a:rPr lang="en-US" sz="2200" dirty="0">
                <a:latin typeface="Calibri" panose="020F0502020204030204" pitchFamily="34" charset="0"/>
                <a:cs typeface="Calibri" panose="020F0502020204030204" pitchFamily="34" charset="0"/>
              </a:rPr>
              <a:t>Learnability problems tied to a </a:t>
            </a:r>
            <a:r>
              <a:rPr lang="en-US" sz="2200" b="1" dirty="0">
                <a:latin typeface="Calibri" panose="020F0502020204030204" pitchFamily="34" charset="0"/>
                <a:cs typeface="Calibri" panose="020F0502020204030204" pitchFamily="34" charset="0"/>
              </a:rPr>
              <a:t>high</a:t>
            </a:r>
            <a:r>
              <a:rPr lang="en-US" sz="2200" dirty="0">
                <a:latin typeface="Calibri" panose="020F0502020204030204" pitchFamily="34" charset="0"/>
                <a:cs typeface="Calibri" panose="020F0502020204030204" pitchFamily="34" charset="0"/>
              </a:rPr>
              <a:t> number of unique issues for tasks:</a:t>
            </a:r>
          </a:p>
          <a:p>
            <a:r>
              <a:rPr lang="en-US" sz="1800" dirty="0">
                <a:latin typeface="Calibri" panose="020F0502020204030204" pitchFamily="34" charset="0"/>
                <a:cs typeface="Calibri" panose="020F0502020204030204" pitchFamily="34" charset="0"/>
              </a:rPr>
              <a:t>Intro tutorial level: 8.5 issues per player on average</a:t>
            </a:r>
          </a:p>
          <a:p>
            <a:pPr>
              <a:spcAft>
                <a:spcPts val="1400"/>
              </a:spcAft>
            </a:pPr>
            <a:r>
              <a:rPr lang="en-US" sz="1800" dirty="0">
                <a:latin typeface="Calibri" panose="020F0502020204030204" pitchFamily="34" charset="0"/>
                <a:cs typeface="Calibri" panose="020F0502020204030204" pitchFamily="34" charset="0"/>
              </a:rPr>
              <a:t>Cemetery level (post-tutorial): 6.75 unique issues per player on average</a:t>
            </a:r>
            <a:endParaRPr lang="en-US" sz="1800" i="1" dirty="0">
              <a:latin typeface="Calibri" panose="020F0502020204030204" pitchFamily="34" charset="0"/>
              <a:cs typeface="Calibri" panose="020F0502020204030204" pitchFamily="34" charset="0"/>
            </a:endParaRP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“I don’t know what I’m supposed to be doing. There are no objectives, literally. Do I just explore the entire mansion?”</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“Do I just walk around the cemetery again? I really wish I had objectives!”</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“No objectives. No nothing. This is just boring. I don’t know what I’m supposed to be doing.”</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“Do we even need to capture these ghosts?”</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“Do I need to scan surroundings to make the ghosts appear?”</a:t>
            </a:r>
          </a:p>
          <a:p>
            <a:pPr marL="0" indent="0">
              <a:lnSpc>
                <a:spcPct val="100000"/>
              </a:lnSpc>
              <a:spcBef>
                <a:spcPts val="0"/>
              </a:spcBef>
              <a:spcAft>
                <a:spcPts val="600"/>
              </a:spcAft>
              <a:buNone/>
            </a:pPr>
            <a:r>
              <a:rPr lang="en-US" sz="1800" i="1" dirty="0">
                <a:latin typeface="Calibri" panose="020F0502020204030204" pitchFamily="34" charset="0"/>
                <a:cs typeface="Calibri" panose="020F0502020204030204" pitchFamily="34" charset="0"/>
              </a:rPr>
              <a:t>“What am I supposed to find here?”</a:t>
            </a:r>
          </a:p>
        </p:txBody>
      </p:sp>
      <p:sp>
        <p:nvSpPr>
          <p:cNvPr id="5" name="Google Shape;135;p20">
            <a:extLst>
              <a:ext uri="{FF2B5EF4-FFF2-40B4-BE49-F238E27FC236}">
                <a16:creationId xmlns:a16="http://schemas.microsoft.com/office/drawing/2014/main" id="{8617FB5D-802C-694C-BBE7-FEA72AAADC39}"/>
              </a:ext>
            </a:extLst>
          </p:cNvPr>
          <p:cNvSpPr/>
          <p:nvPr/>
        </p:nvSpPr>
        <p:spPr>
          <a:xfrm>
            <a:off x="4801658" y="344062"/>
            <a:ext cx="1768486" cy="452263"/>
          </a:xfrm>
          <a:prstGeom prst="roundRect">
            <a:avLst>
              <a:gd name="adj" fmla="val 16667"/>
            </a:avLst>
          </a:prstGeom>
          <a:solidFill>
            <a:srgbClr val="C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Critical</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905713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1092576"/>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2194112"/>
            <a:ext cx="9239250"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don’t know the required objectives in the game.</a:t>
            </a:r>
          </a:p>
          <a:p>
            <a:pPr marL="0" indent="0">
              <a:buNone/>
            </a:pPr>
            <a:endParaRPr lang="en-US" sz="2200" dirty="0">
              <a:latin typeface="Calibri" panose="020F0502020204030204" pitchFamily="34" charset="0"/>
              <a:cs typeface="Calibri" panose="020F0502020204030204" pitchFamily="34" charset="0"/>
            </a:endParaRPr>
          </a:p>
          <a:p>
            <a:r>
              <a:rPr lang="en-US" sz="2200" dirty="0">
                <a:latin typeface="Calibri" panose="020F0502020204030204" pitchFamily="34" charset="0"/>
                <a:cs typeface="Calibri" panose="020F0502020204030204" pitchFamily="34" charset="0"/>
              </a:rPr>
              <a:t>Include clear objectives in the game. Examples:</a:t>
            </a:r>
          </a:p>
          <a:p>
            <a:pPr lvl="1"/>
            <a:r>
              <a:rPr lang="en-US" sz="2200" dirty="0">
                <a:latin typeface="Calibri" panose="020F0502020204030204" pitchFamily="34" charset="0"/>
                <a:cs typeface="Calibri" panose="020F0502020204030204" pitchFamily="34" charset="0"/>
              </a:rPr>
              <a:t>Reaching a certain number of points</a:t>
            </a:r>
          </a:p>
          <a:p>
            <a:pPr lvl="1"/>
            <a:r>
              <a:rPr lang="en-US" sz="2200" dirty="0">
                <a:latin typeface="Calibri" panose="020F0502020204030204" pitchFamily="34" charset="0"/>
                <a:cs typeface="Calibri" panose="020F0502020204030204" pitchFamily="34" charset="0"/>
              </a:rPr>
              <a:t>Defeating specific enemies</a:t>
            </a:r>
          </a:p>
          <a:p>
            <a:r>
              <a:rPr lang="en-US" sz="2200" dirty="0">
                <a:latin typeface="Calibri" panose="020F0502020204030204" pitchFamily="34" charset="0"/>
                <a:cs typeface="Calibri" panose="020F0502020204030204" pitchFamily="34" charset="0"/>
              </a:rPr>
              <a:t>The objectives should be easily accessible in a menu or subtly displayed on screen.</a:t>
            </a:r>
          </a:p>
        </p:txBody>
      </p:sp>
      <p:sp>
        <p:nvSpPr>
          <p:cNvPr id="5" name="Google Shape;135;p20">
            <a:extLst>
              <a:ext uri="{FF2B5EF4-FFF2-40B4-BE49-F238E27FC236}">
                <a16:creationId xmlns:a16="http://schemas.microsoft.com/office/drawing/2014/main" id="{8617FB5D-802C-694C-BBE7-FEA72AAADC39}"/>
              </a:ext>
            </a:extLst>
          </p:cNvPr>
          <p:cNvSpPr/>
          <p:nvPr/>
        </p:nvSpPr>
        <p:spPr>
          <a:xfrm>
            <a:off x="4801658" y="1168815"/>
            <a:ext cx="1768486" cy="452263"/>
          </a:xfrm>
          <a:prstGeom prst="roundRect">
            <a:avLst>
              <a:gd name="adj" fmla="val 16667"/>
            </a:avLst>
          </a:prstGeom>
          <a:solidFill>
            <a:srgbClr val="C0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Critical</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470179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8A348-C690-D64A-BFC5-5F2CF3811666}"/>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Overview</a:t>
            </a:r>
            <a:br>
              <a:rPr lang="en-US" dirty="0">
                <a:latin typeface="Calibri" panose="020F0502020204030204" pitchFamily="34" charset="0"/>
                <a:cs typeface="Calibri" panose="020F0502020204030204" pitchFamily="34" charset="0"/>
              </a:rPr>
            </a:b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134457F5-51DD-C844-B294-28CD8395CF89}"/>
              </a:ext>
            </a:extLst>
          </p:cNvPr>
          <p:cNvSpPr>
            <a:spLocks noGrp="1"/>
          </p:cNvSpPr>
          <p:nvPr>
            <p:ph idx="1"/>
          </p:nvPr>
        </p:nvSpPr>
        <p:spPr/>
        <p:txBody>
          <a:bodyPr>
            <a:normAutofit/>
          </a:bodyPr>
          <a:lstStyle/>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 action="ppaction://hlinkshowjump?jump=nextslide">
                  <a:extLst>
                    <a:ext uri="{A12FA001-AC4F-418D-AE19-62706E023703}">
                      <ahyp:hlinkClr xmlns:ahyp="http://schemas.microsoft.com/office/drawing/2018/hyperlinkcolor" val="tx"/>
                    </a:ext>
                  </a:extLst>
                </a:hlinkClick>
              </a:rPr>
              <a:t>Executive Summary</a:t>
            </a:r>
            <a:endParaRPr lang="en-US" sz="2800" dirty="0">
              <a:solidFill>
                <a:srgbClr val="002060"/>
              </a:solidFill>
              <a:latin typeface="Calibri" panose="020F0502020204030204" pitchFamily="34" charset="0"/>
              <a:cs typeface="Calibri" panose="020F0502020204030204" pitchFamily="34" charset="0"/>
            </a:endParaRP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rId2" action="ppaction://hlinksldjump">
                  <a:extLst>
                    <a:ext uri="{A12FA001-AC4F-418D-AE19-62706E023703}">
                      <ahyp:hlinkClr xmlns:ahyp="http://schemas.microsoft.com/office/drawing/2018/hyperlinkcolor" val="tx"/>
                    </a:ext>
                  </a:extLst>
                </a:hlinkClick>
              </a:rPr>
              <a:t>Competitive Review</a:t>
            </a:r>
            <a:endParaRPr lang="en-US" sz="2800" dirty="0">
              <a:solidFill>
                <a:srgbClr val="002060"/>
              </a:solidFill>
              <a:latin typeface="Calibri" panose="020F0502020204030204" pitchFamily="34" charset="0"/>
              <a:cs typeface="Calibri" panose="020F0502020204030204" pitchFamily="34" charset="0"/>
            </a:endParaRP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rId3" action="ppaction://hlinksldjump">
                  <a:extLst>
                    <a:ext uri="{A12FA001-AC4F-418D-AE19-62706E023703}">
                      <ahyp:hlinkClr xmlns:ahyp="http://schemas.microsoft.com/office/drawing/2018/hyperlinkcolor" val="tx"/>
                    </a:ext>
                  </a:extLst>
                </a:hlinkClick>
              </a:rPr>
              <a:t>Heuristic Review</a:t>
            </a:r>
            <a:endParaRPr lang="en-US" sz="2800" dirty="0">
              <a:solidFill>
                <a:srgbClr val="002060"/>
              </a:solidFill>
              <a:latin typeface="Calibri" panose="020F0502020204030204" pitchFamily="34" charset="0"/>
              <a:cs typeface="Calibri" panose="020F0502020204030204" pitchFamily="34" charset="0"/>
            </a:endParaRP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rId4" action="ppaction://hlinksldjump">
                  <a:extLst>
                    <a:ext uri="{A12FA001-AC4F-418D-AE19-62706E023703}">
                      <ahyp:hlinkClr xmlns:ahyp="http://schemas.microsoft.com/office/drawing/2018/hyperlinkcolor" val="tx"/>
                    </a:ext>
                  </a:extLst>
                </a:hlinkClick>
              </a:rPr>
              <a:t>Usability Test</a:t>
            </a:r>
            <a:endParaRPr lang="en-US" sz="2800" dirty="0">
              <a:solidFill>
                <a:srgbClr val="002060"/>
              </a:solidFill>
              <a:latin typeface="Calibri" panose="020F0502020204030204" pitchFamily="34" charset="0"/>
              <a:cs typeface="Calibri" panose="020F0502020204030204" pitchFamily="34" charset="0"/>
            </a:endParaRPr>
          </a:p>
          <a:p>
            <a:pPr marL="514350" indent="-514350">
              <a:buFont typeface="+mj-lt"/>
              <a:buAutoNum type="arabicPeriod"/>
            </a:pPr>
            <a:r>
              <a:rPr lang="en-US" sz="2800" dirty="0">
                <a:solidFill>
                  <a:srgbClr val="002060"/>
                </a:solidFill>
                <a:latin typeface="Calibri" panose="020F0502020204030204" pitchFamily="34" charset="0"/>
                <a:cs typeface="Calibri" panose="020F0502020204030204" pitchFamily="34" charset="0"/>
                <a:hlinkClick r:id="rId5" action="ppaction://hlinksldjump">
                  <a:extLst>
                    <a:ext uri="{A12FA001-AC4F-418D-AE19-62706E023703}">
                      <ahyp:hlinkClr xmlns:ahyp="http://schemas.microsoft.com/office/drawing/2018/hyperlinkcolor" val="tx"/>
                    </a:ext>
                  </a:extLst>
                </a:hlinkClick>
              </a:rPr>
              <a:t>Playtest</a:t>
            </a:r>
            <a:endParaRPr lang="en-US" sz="2800" dirty="0">
              <a:solidFill>
                <a:srgbClr val="002060"/>
              </a:solidFill>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27CA4CFE-6286-604F-AE19-1F8939762319}"/>
              </a:ext>
            </a:extLst>
          </p:cNvPr>
          <p:cNvSpPr txBox="1"/>
          <p:nvPr/>
        </p:nvSpPr>
        <p:spPr>
          <a:xfrm>
            <a:off x="1371600" y="1428750"/>
            <a:ext cx="5180201" cy="369332"/>
          </a:xfrm>
          <a:prstGeom prst="rect">
            <a:avLst/>
          </a:prstGeom>
          <a:noFill/>
        </p:spPr>
        <p:txBody>
          <a:bodyPr wrap="none" rtlCol="0">
            <a:spAutoFit/>
          </a:bodyPr>
          <a:lstStyle/>
          <a:p>
            <a:r>
              <a:rPr lang="en-US" dirty="0">
                <a:latin typeface="Calibri" panose="020F0502020204030204" pitchFamily="34" charset="0"/>
                <a:cs typeface="Calibri" panose="020F0502020204030204" pitchFamily="34" charset="0"/>
              </a:rPr>
              <a:t>(Click on links below to jump to respective sections)</a:t>
            </a:r>
          </a:p>
        </p:txBody>
      </p:sp>
    </p:spTree>
    <p:extLst>
      <p:ext uri="{BB962C8B-B14F-4D97-AF65-F5344CB8AC3E}">
        <p14:creationId xmlns:p14="http://schemas.microsoft.com/office/powerpoint/2010/main" val="266688870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387288"/>
            <a:ext cx="9239250" cy="358140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don’t understand the points and achievement system.</a:t>
            </a:r>
          </a:p>
          <a:p>
            <a:pPr marL="0" indent="0">
              <a:buNone/>
            </a:pPr>
            <a:r>
              <a:rPr lang="en-US" sz="2200" dirty="0">
                <a:latin typeface="Calibri" panose="020F0502020204030204" pitchFamily="34" charset="0"/>
                <a:cs typeface="Calibri" panose="020F0502020204030204" pitchFamily="34" charset="0"/>
              </a:rPr>
              <a:t>The points and achievements system were not explained in the introductory tutorial level. </a:t>
            </a:r>
          </a:p>
          <a:p>
            <a:pPr marL="0" indent="0">
              <a:buNone/>
            </a:pPr>
            <a:r>
              <a:rPr lang="en-US" sz="2200" dirty="0">
                <a:latin typeface="Calibri" panose="020F0502020204030204" pitchFamily="34" charset="0"/>
                <a:cs typeface="Calibri" panose="020F0502020204030204" pitchFamily="34" charset="0"/>
              </a:rPr>
              <a:t>This led to participants not knowing what objects and parts of the game they should interact with.</a:t>
            </a:r>
            <a:r>
              <a:rPr lang="en-US" sz="1800" dirty="0">
                <a:latin typeface="Calibri" panose="020F0502020204030204" pitchFamily="34" charset="0"/>
                <a:cs typeface="Calibri" panose="020F0502020204030204" pitchFamily="34" charset="0"/>
              </a:rPr>
              <a:t> </a:t>
            </a:r>
          </a:p>
          <a:p>
            <a:pPr marL="0" indent="0">
              <a:buNone/>
            </a:pPr>
            <a:endParaRPr lang="en-US" sz="1800"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“Are these points for us?”</a:t>
            </a:r>
          </a:p>
          <a:p>
            <a:pPr marL="0" indent="0">
              <a:buNone/>
            </a:pPr>
            <a:r>
              <a:rPr lang="en-US" sz="1800" i="1" dirty="0">
                <a:latin typeface="Calibri" panose="020F0502020204030204" pitchFamily="34" charset="0"/>
                <a:cs typeface="Calibri" panose="020F0502020204030204" pitchFamily="34" charset="0"/>
              </a:rPr>
              <a:t>“I don’t even know [about getting points]. I think it correlates to the upgrade points. I didn’t even know it mattered.”</a:t>
            </a:r>
          </a:p>
          <a:p>
            <a:pPr marL="0" indent="0">
              <a:buNone/>
            </a:pPr>
            <a:r>
              <a:rPr lang="en-US" sz="1800" i="1" dirty="0">
                <a:latin typeface="Calibri" panose="020F0502020204030204" pitchFamily="34" charset="0"/>
                <a:cs typeface="Calibri" panose="020F0502020204030204" pitchFamily="34" charset="0"/>
              </a:rPr>
              <a:t>“I’m assuming these points are what you use to upgrade but the fact is, it didn’t connect to me if I could get more points, I could really get more cooler upgrades. There was no incentive for me to press rapidly for the trap. There was no incentive for me to go search out these things. I don’t even know what the 2 out of 4 thing is. It’s like okay, I found it I guess, by accident. It’s not like I specifically went out and looked for it.”</a:t>
            </a:r>
          </a:p>
        </p:txBody>
      </p:sp>
      <p:sp>
        <p:nvSpPr>
          <p:cNvPr id="6" name="Google Shape;131;p20">
            <a:extLst>
              <a:ext uri="{FF2B5EF4-FFF2-40B4-BE49-F238E27FC236}">
                <a16:creationId xmlns:a16="http://schemas.microsoft.com/office/drawing/2014/main" id="{0150D7BC-3842-A146-9F4D-3F3FF1F2106A}"/>
              </a:ext>
            </a:extLst>
          </p:cNvPr>
          <p:cNvSpPr/>
          <p:nvPr/>
        </p:nvSpPr>
        <p:spPr>
          <a:xfrm>
            <a:off x="4810879" y="572620"/>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40298676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554698"/>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504164"/>
            <a:ext cx="9239250"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don’t understand the points and achievement system.</a:t>
            </a:r>
          </a:p>
        </p:txBody>
      </p:sp>
      <p:sp>
        <p:nvSpPr>
          <p:cNvPr id="6" name="Google Shape;131;p20">
            <a:extLst>
              <a:ext uri="{FF2B5EF4-FFF2-40B4-BE49-F238E27FC236}">
                <a16:creationId xmlns:a16="http://schemas.microsoft.com/office/drawing/2014/main" id="{149A3C31-4DB8-5C42-95BB-2A1900F67AC1}"/>
              </a:ext>
            </a:extLst>
          </p:cNvPr>
          <p:cNvSpPr/>
          <p:nvPr/>
        </p:nvSpPr>
        <p:spPr>
          <a:xfrm>
            <a:off x="4649517" y="653203"/>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pic>
        <p:nvPicPr>
          <p:cNvPr id="7" name="Picture 6" descr="A picture containing indoor, dark, sitting, computer&#10;&#10;Description automatically generated">
            <a:extLst>
              <a:ext uri="{FF2B5EF4-FFF2-40B4-BE49-F238E27FC236}">
                <a16:creationId xmlns:a16="http://schemas.microsoft.com/office/drawing/2014/main" id="{8F1E2E8D-29D0-414C-93F7-0C4DABA717E8}"/>
              </a:ext>
            </a:extLst>
          </p:cNvPr>
          <p:cNvPicPr>
            <a:picLocks noChangeAspect="1"/>
          </p:cNvPicPr>
          <p:nvPr/>
        </p:nvPicPr>
        <p:blipFill>
          <a:blip r:embed="rId2"/>
          <a:stretch>
            <a:fillRect/>
          </a:stretch>
        </p:blipFill>
        <p:spPr>
          <a:xfrm>
            <a:off x="6340209" y="2386513"/>
            <a:ext cx="5523006" cy="3313804"/>
          </a:xfrm>
          <a:prstGeom prst="rect">
            <a:avLst/>
          </a:prstGeom>
        </p:spPr>
      </p:pic>
      <p:sp>
        <p:nvSpPr>
          <p:cNvPr id="8" name="TextBox 7">
            <a:extLst>
              <a:ext uri="{FF2B5EF4-FFF2-40B4-BE49-F238E27FC236}">
                <a16:creationId xmlns:a16="http://schemas.microsoft.com/office/drawing/2014/main" id="{3C8A9E03-1623-AB4D-9402-260AC11661DE}"/>
              </a:ext>
            </a:extLst>
          </p:cNvPr>
          <p:cNvSpPr txBox="1"/>
          <p:nvPr/>
        </p:nvSpPr>
        <p:spPr>
          <a:xfrm>
            <a:off x="6340209" y="5782905"/>
            <a:ext cx="5469219"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Participant 2 ignores the bonus points multiplier mini-game closer to the end of the gameplay session.</a:t>
            </a:r>
          </a:p>
        </p:txBody>
      </p:sp>
      <p:sp>
        <p:nvSpPr>
          <p:cNvPr id="9" name="Rectangle 8">
            <a:extLst>
              <a:ext uri="{FF2B5EF4-FFF2-40B4-BE49-F238E27FC236}">
                <a16:creationId xmlns:a16="http://schemas.microsoft.com/office/drawing/2014/main" id="{8E8B318F-05D4-B241-90E2-1ADCE42A030D}"/>
              </a:ext>
            </a:extLst>
          </p:cNvPr>
          <p:cNvSpPr/>
          <p:nvPr/>
        </p:nvSpPr>
        <p:spPr>
          <a:xfrm>
            <a:off x="1093698" y="2439296"/>
            <a:ext cx="5109882" cy="3139321"/>
          </a:xfrm>
          <a:prstGeom prst="rect">
            <a:avLst/>
          </a:prstGeom>
        </p:spPr>
        <p:txBody>
          <a:bodyPr wrap="square">
            <a:spAutoFit/>
          </a:bodyPr>
          <a:lstStyle/>
          <a:p>
            <a:pPr marL="342900" indent="-342900">
              <a:buFont typeface="Arial" panose="020B0604020202020204" pitchFamily="34" charset="0"/>
              <a:buChar char="•"/>
            </a:pPr>
            <a:r>
              <a:rPr lang="en-US" sz="2200" dirty="0">
                <a:latin typeface="Calibri" panose="020F0502020204030204" pitchFamily="34" charset="0"/>
                <a:cs typeface="Calibri" panose="020F0502020204030204" pitchFamily="34" charset="0"/>
              </a:rPr>
              <a:t>In the tutorial, include explanations and descriptions of the points and achievements system. </a:t>
            </a:r>
          </a:p>
          <a:p>
            <a:endParaRPr lang="en-US" sz="22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200" dirty="0">
                <a:latin typeface="Calibri" panose="020F0502020204030204" pitchFamily="34" charset="0"/>
                <a:cs typeface="Calibri" panose="020F0502020204030204" pitchFamily="34" charset="0"/>
              </a:rPr>
              <a:t>Introduce what objects and parts of the game players can interact with.</a:t>
            </a:r>
          </a:p>
          <a:p>
            <a:endParaRPr lang="en-US" sz="2200" dirty="0">
              <a:latin typeface="Calibri" panose="020F0502020204030204" pitchFamily="34" charset="0"/>
              <a:cs typeface="Calibri" panose="020F0502020204030204" pitchFamily="34" charset="0"/>
            </a:endParaRPr>
          </a:p>
          <a:p>
            <a:pPr marL="342900" indent="-342900">
              <a:buFont typeface="Arial" panose="020B0604020202020204" pitchFamily="34" charset="0"/>
              <a:buChar char="•"/>
            </a:pPr>
            <a:r>
              <a:rPr lang="en-US" sz="2200" dirty="0">
                <a:latin typeface="Calibri" panose="020F0502020204030204" pitchFamily="34" charset="0"/>
                <a:cs typeface="Calibri" panose="020F0502020204030204" pitchFamily="34" charset="0"/>
              </a:rPr>
              <a:t>Provide clear visual and audio feedback when objects are interacted with.</a:t>
            </a:r>
          </a:p>
        </p:txBody>
      </p:sp>
    </p:spTree>
    <p:extLst>
      <p:ext uri="{BB962C8B-B14F-4D97-AF65-F5344CB8AC3E}">
        <p14:creationId xmlns:p14="http://schemas.microsoft.com/office/powerpoint/2010/main" val="324555800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00904"/>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297643"/>
            <a:ext cx="9239250" cy="5470712"/>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had trouble keeping track of the multiple indicators for a character’s health and weapon status with the layout on the screen.</a:t>
            </a:r>
          </a:p>
          <a:p>
            <a:pPr marL="0" indent="0">
              <a:buNone/>
            </a:pPr>
            <a:endParaRPr lang="en-US" sz="1800" i="1" dirty="0">
              <a:latin typeface="Calibri" panose="020F0502020204030204" pitchFamily="34" charset="0"/>
              <a:cs typeface="Calibri" panose="020F0502020204030204" pitchFamily="34" charset="0"/>
            </a:endParaRPr>
          </a:p>
          <a:p>
            <a:pPr marL="0" indent="0">
              <a:buNone/>
            </a:pPr>
            <a:r>
              <a:rPr lang="en-US" sz="1800" i="1" dirty="0">
                <a:latin typeface="Calibri" panose="020F0502020204030204" pitchFamily="34" charset="0"/>
                <a:cs typeface="Calibri" panose="020F0502020204030204" pitchFamily="34" charset="0"/>
              </a:rPr>
              <a:t>“It’s hard to keep track of overheating because I’m looking at where my bullets are going and not my character. There should be a crosshair…”</a:t>
            </a:r>
          </a:p>
          <a:p>
            <a:pPr marL="0" indent="0">
              <a:buNone/>
            </a:pPr>
            <a:r>
              <a:rPr lang="en-US" sz="1800" i="1" dirty="0">
                <a:latin typeface="Calibri" panose="020F0502020204030204" pitchFamily="34" charset="0"/>
                <a:cs typeface="Calibri" panose="020F0502020204030204" pitchFamily="34" charset="0"/>
              </a:rPr>
              <a:t>(After realizing the circle that is under character is a grenade cooldown indicator) “I didn’t know that! It would be nice if they’d let me know.”</a:t>
            </a:r>
          </a:p>
          <a:p>
            <a:pPr marL="0" indent="0">
              <a:buNone/>
            </a:pPr>
            <a:r>
              <a:rPr lang="en-US" sz="1800" i="1" dirty="0">
                <a:latin typeface="Calibri" panose="020F0502020204030204" pitchFamily="34" charset="0"/>
                <a:cs typeface="Calibri" panose="020F0502020204030204" pitchFamily="34" charset="0"/>
              </a:rPr>
              <a:t>“It’s really hard to tell who’s firing what and who’s who when we’re all bunched up together. They just look too the same. It’d be nice if they each had a different color palette… I keep instinctively looking at everyone else.”</a:t>
            </a:r>
          </a:p>
          <a:p>
            <a:pPr marL="0" indent="0">
              <a:buNone/>
            </a:pPr>
            <a:r>
              <a:rPr lang="en-US" sz="1800" i="1" dirty="0">
                <a:latin typeface="Calibri" panose="020F0502020204030204" pitchFamily="34" charset="0"/>
                <a:cs typeface="Calibri" panose="020F0502020204030204" pitchFamily="34" charset="0"/>
              </a:rPr>
              <a:t>“I really would’ve liked if all of the health was on the same side so it’s easier to keep track of them. </a:t>
            </a:r>
            <a:r>
              <a:rPr lang="en-US" sz="1800" i="1" dirty="0" err="1">
                <a:latin typeface="Calibri" panose="020F0502020204030204" pitchFamily="34" charset="0"/>
                <a:cs typeface="Calibri" panose="020F0502020204030204" pitchFamily="34" charset="0"/>
              </a:rPr>
              <a:t>Kinda</a:t>
            </a:r>
            <a:r>
              <a:rPr lang="en-US" sz="1800" i="1" dirty="0">
                <a:latin typeface="Calibri" panose="020F0502020204030204" pitchFamily="34" charset="0"/>
                <a:cs typeface="Calibri" panose="020F0502020204030204" pitchFamily="34" charset="0"/>
              </a:rPr>
              <a:t> like how in traditional games, if you have a party system, everybody will be on the left.”</a:t>
            </a:r>
          </a:p>
          <a:p>
            <a:pPr marL="0" indent="0">
              <a:lnSpc>
                <a:spcPct val="100000"/>
              </a:lnSpc>
              <a:buNone/>
            </a:pPr>
            <a:r>
              <a:rPr lang="en-US" sz="1800" i="1" dirty="0">
                <a:latin typeface="Calibri" panose="020F0502020204030204" pitchFamily="34" charset="0"/>
                <a:cs typeface="Calibri" panose="020F0502020204030204" pitchFamily="34" charset="0"/>
              </a:rPr>
              <a:t>“I wish the bomb cooldown indicator was more obvious at the corner of the screen. I’m not </a:t>
            </a:r>
            <a:r>
              <a:rPr lang="en-US" sz="1800" i="1" dirty="0" err="1">
                <a:latin typeface="Calibri" panose="020F0502020204030204" pitchFamily="34" charset="0"/>
                <a:cs typeface="Calibri" panose="020F0502020204030204" pitchFamily="34" charset="0"/>
              </a:rPr>
              <a:t>gonna</a:t>
            </a:r>
            <a:r>
              <a:rPr lang="en-US" sz="1800" i="1" dirty="0">
                <a:latin typeface="Calibri" panose="020F0502020204030204" pitchFamily="34" charset="0"/>
                <a:cs typeface="Calibri" panose="020F0502020204030204" pitchFamily="34" charset="0"/>
              </a:rPr>
              <a:t> be checking the corner for my stats with everything going on on-screen. It’s out of my peripheral vision.”</a:t>
            </a:r>
          </a:p>
        </p:txBody>
      </p:sp>
      <p:sp>
        <p:nvSpPr>
          <p:cNvPr id="6" name="Google Shape;131;p20">
            <a:extLst>
              <a:ext uri="{FF2B5EF4-FFF2-40B4-BE49-F238E27FC236}">
                <a16:creationId xmlns:a16="http://schemas.microsoft.com/office/drawing/2014/main" id="{0150D7BC-3842-A146-9F4D-3F3FF1F2106A}"/>
              </a:ext>
            </a:extLst>
          </p:cNvPr>
          <p:cNvSpPr/>
          <p:nvPr/>
        </p:nvSpPr>
        <p:spPr>
          <a:xfrm>
            <a:off x="4810879" y="572620"/>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1092693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228168" y="554698"/>
            <a:ext cx="9601200" cy="1485900"/>
          </a:xfrm>
        </p:spPr>
        <p:txBody>
          <a:bodyPr/>
          <a:lstStyle/>
          <a:p>
            <a:r>
              <a:rPr lang="en-US" dirty="0">
                <a:latin typeface="Calibri" panose="020F0502020204030204" pitchFamily="34" charset="0"/>
                <a:cs typeface="Calibri" panose="020F0502020204030204" pitchFamily="34" charset="0"/>
              </a:rPr>
              <a:t>Usability Test:</a:t>
            </a: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228168" y="1504164"/>
            <a:ext cx="9239250" cy="2557180"/>
          </a:xfrm>
        </p:spPr>
        <p:txBody>
          <a:bodyPr>
            <a:noAutofit/>
          </a:bodyPr>
          <a:lstStyle/>
          <a:p>
            <a:pPr marL="0" indent="0">
              <a:buNone/>
            </a:pPr>
            <a:r>
              <a:rPr lang="en-US" sz="2500" b="1" dirty="0">
                <a:latin typeface="Calibri" panose="020F0502020204030204" pitchFamily="34" charset="0"/>
                <a:cs typeface="Calibri" panose="020F0502020204030204" pitchFamily="34" charset="0"/>
              </a:rPr>
              <a:t>Players don’t understand the points and achievement system.</a:t>
            </a:r>
          </a:p>
        </p:txBody>
      </p:sp>
      <p:sp>
        <p:nvSpPr>
          <p:cNvPr id="6" name="Google Shape;131;p20">
            <a:extLst>
              <a:ext uri="{FF2B5EF4-FFF2-40B4-BE49-F238E27FC236}">
                <a16:creationId xmlns:a16="http://schemas.microsoft.com/office/drawing/2014/main" id="{149A3C31-4DB8-5C42-95BB-2A1900F67AC1}"/>
              </a:ext>
            </a:extLst>
          </p:cNvPr>
          <p:cNvSpPr/>
          <p:nvPr/>
        </p:nvSpPr>
        <p:spPr>
          <a:xfrm>
            <a:off x="4649517" y="653203"/>
            <a:ext cx="1768486" cy="452263"/>
          </a:xfrm>
          <a:prstGeom prst="roundRect">
            <a:avLst>
              <a:gd name="adj" fmla="val 16667"/>
            </a:avLst>
          </a:prstGeom>
          <a:solidFill>
            <a:srgbClr val="D283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GB" sz="2500" dirty="0">
                <a:latin typeface="Calibri" panose="020F0502020204030204" pitchFamily="34" charset="0"/>
                <a:cs typeface="Calibri" panose="020F0502020204030204" pitchFamily="34" charset="0"/>
              </a:rPr>
              <a:t>High</a:t>
            </a:r>
            <a:endParaRPr sz="2500" dirty="0">
              <a:latin typeface="Calibri" panose="020F0502020204030204" pitchFamily="34" charset="0"/>
              <a:cs typeface="Calibri" panose="020F0502020204030204" pitchFamily="34" charset="0"/>
            </a:endParaRPr>
          </a:p>
        </p:txBody>
      </p:sp>
      <p:sp>
        <p:nvSpPr>
          <p:cNvPr id="8" name="TextBox 7">
            <a:extLst>
              <a:ext uri="{FF2B5EF4-FFF2-40B4-BE49-F238E27FC236}">
                <a16:creationId xmlns:a16="http://schemas.microsoft.com/office/drawing/2014/main" id="{3C8A9E03-1623-AB4D-9402-260AC11661DE}"/>
              </a:ext>
            </a:extLst>
          </p:cNvPr>
          <p:cNvSpPr txBox="1"/>
          <p:nvPr/>
        </p:nvSpPr>
        <p:spPr>
          <a:xfrm>
            <a:off x="6340209" y="5621544"/>
            <a:ext cx="5469219" cy="646331"/>
          </a:xfrm>
          <a:prstGeom prst="rect">
            <a:avLst/>
          </a:prstGeom>
          <a:noFill/>
        </p:spPr>
        <p:txBody>
          <a:bodyPr wrap="square" rtlCol="0">
            <a:spAutoFit/>
          </a:bodyPr>
          <a:lstStyle/>
          <a:p>
            <a:r>
              <a:rPr lang="en-US" dirty="0">
                <a:latin typeface="Calibri" panose="020F0502020204030204" pitchFamily="34" charset="0"/>
                <a:cs typeface="Calibri" panose="020F0502020204030204" pitchFamily="34" charset="0"/>
              </a:rPr>
              <a:t>Participant 2 ignores the bonus points multiplier mini-game closer to the end of the gameplay session.</a:t>
            </a:r>
          </a:p>
        </p:txBody>
      </p:sp>
      <p:sp>
        <p:nvSpPr>
          <p:cNvPr id="9" name="Rectangle 8">
            <a:extLst>
              <a:ext uri="{FF2B5EF4-FFF2-40B4-BE49-F238E27FC236}">
                <a16:creationId xmlns:a16="http://schemas.microsoft.com/office/drawing/2014/main" id="{8E8B318F-05D4-B241-90E2-1ADCE42A030D}"/>
              </a:ext>
            </a:extLst>
          </p:cNvPr>
          <p:cNvSpPr/>
          <p:nvPr/>
        </p:nvSpPr>
        <p:spPr>
          <a:xfrm>
            <a:off x="1093698" y="2277935"/>
            <a:ext cx="5109882" cy="3919022"/>
          </a:xfrm>
          <a:prstGeom prst="rect">
            <a:avLst/>
          </a:prstGeom>
        </p:spPr>
        <p:txBody>
          <a:bodyPr wrap="square">
            <a:spAutoFit/>
          </a:bodyPr>
          <a:lstStyle/>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In the tutorial, introduce the cool-down mechanics for weapons and grenades.</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Status bars could be distinguished by a glowing effect, increase in size, and or location change.</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moving all health bars to one side. </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differentiating each character’s appearance more distinctly.</a:t>
            </a:r>
          </a:p>
          <a:p>
            <a:pPr marL="342900" indent="-342900">
              <a:spcAft>
                <a:spcPts val="200"/>
              </a:spcAft>
              <a:buFont typeface="Arial" panose="020B0604020202020204" pitchFamily="34" charset="0"/>
              <a:buChar char="•"/>
            </a:pPr>
            <a:r>
              <a:rPr lang="en-US" sz="2200" dirty="0">
                <a:latin typeface="Calibri" panose="020F0502020204030204" pitchFamily="34" charset="0"/>
                <a:cs typeface="Calibri" panose="020F0502020204030204" pitchFamily="34" charset="0"/>
              </a:rPr>
              <a:t>Consider changing health bar to red (as blue is confused for magic/mana).</a:t>
            </a:r>
          </a:p>
        </p:txBody>
      </p:sp>
      <p:pic>
        <p:nvPicPr>
          <p:cNvPr id="5" name="Picture 4" descr="A flat screen tv sitting on stage with stage lights and an audience&#10;&#10;Description automatically generated">
            <a:extLst>
              <a:ext uri="{FF2B5EF4-FFF2-40B4-BE49-F238E27FC236}">
                <a16:creationId xmlns:a16="http://schemas.microsoft.com/office/drawing/2014/main" id="{AA0ED354-0B70-B248-A3C9-7CC5A1533495}"/>
              </a:ext>
            </a:extLst>
          </p:cNvPr>
          <p:cNvPicPr>
            <a:picLocks noChangeAspect="1"/>
          </p:cNvPicPr>
          <p:nvPr/>
        </p:nvPicPr>
        <p:blipFill>
          <a:blip r:embed="rId2"/>
          <a:stretch>
            <a:fillRect/>
          </a:stretch>
        </p:blipFill>
        <p:spPr>
          <a:xfrm>
            <a:off x="6418003" y="2365524"/>
            <a:ext cx="5142967" cy="3068918"/>
          </a:xfrm>
          <a:prstGeom prst="rect">
            <a:avLst/>
          </a:prstGeom>
        </p:spPr>
      </p:pic>
    </p:spTree>
    <p:extLst>
      <p:ext uri="{BB962C8B-B14F-4D97-AF65-F5344CB8AC3E}">
        <p14:creationId xmlns:p14="http://schemas.microsoft.com/office/powerpoint/2010/main" val="325407102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p:txBody>
          <a:bodyPr/>
          <a:lstStyle/>
          <a:p>
            <a:r>
              <a:rPr lang="en-GB" dirty="0">
                <a:latin typeface="Calibri" panose="020F0502020204030204" pitchFamily="34" charset="0"/>
                <a:cs typeface="Calibri" panose="020F0502020204030204" pitchFamily="34" charset="0"/>
              </a:rPr>
              <a:t>Playtest</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796142"/>
            <a:ext cx="9601200" cy="3581400"/>
          </a:xfrm>
        </p:spPr>
        <p:txBody>
          <a:bodyPr>
            <a:noAutofit/>
          </a:bodyPr>
          <a:lstStyle/>
          <a:p>
            <a:pPr marL="0" indent="0">
              <a:buNone/>
            </a:pPr>
            <a:endParaRPr lang="en-US" dirty="0"/>
          </a:p>
        </p:txBody>
      </p:sp>
    </p:spTree>
    <p:extLst>
      <p:ext uri="{BB962C8B-B14F-4D97-AF65-F5344CB8AC3E}">
        <p14:creationId xmlns:p14="http://schemas.microsoft.com/office/powerpoint/2010/main" val="42077018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8A348-C690-D64A-BFC5-5F2CF3811666}"/>
              </a:ext>
            </a:extLst>
          </p:cNvPr>
          <p:cNvSpPr>
            <a:spLocks noGrp="1"/>
          </p:cNvSpPr>
          <p:nvPr>
            <p:ph type="title"/>
          </p:nvPr>
        </p:nvSpPr>
        <p:spPr/>
        <p:txBody>
          <a:bodyPr/>
          <a:lstStyle/>
          <a:p>
            <a:r>
              <a:rPr lang="en-US" dirty="0"/>
              <a:t>Main Research Objectives</a:t>
            </a:r>
          </a:p>
        </p:txBody>
      </p:sp>
      <p:sp>
        <p:nvSpPr>
          <p:cNvPr id="3" name="Content Placeholder 2">
            <a:extLst>
              <a:ext uri="{FF2B5EF4-FFF2-40B4-BE49-F238E27FC236}">
                <a16:creationId xmlns:a16="http://schemas.microsoft.com/office/drawing/2014/main" id="{134457F5-51DD-C844-B294-28CD8395CF89}"/>
              </a:ext>
            </a:extLst>
          </p:cNvPr>
          <p:cNvSpPr>
            <a:spLocks noGrp="1"/>
          </p:cNvSpPr>
          <p:nvPr>
            <p:ph idx="1"/>
          </p:nvPr>
        </p:nvSpPr>
        <p:spPr/>
        <p:txBody>
          <a:bodyPr>
            <a:normAutofit/>
          </a:bodyPr>
          <a:lstStyle/>
          <a:p>
            <a:pPr marL="514350" indent="-514350">
              <a:buFont typeface="+mj-lt"/>
              <a:buAutoNum type="arabicPeriod"/>
            </a:pPr>
            <a:r>
              <a:rPr lang="en-US" sz="2800" dirty="0">
                <a:solidFill>
                  <a:srgbClr val="002060"/>
                </a:solidFill>
              </a:rPr>
              <a:t>Why was </a:t>
            </a:r>
            <a:r>
              <a:rPr lang="en-US" sz="2800" i="1" dirty="0">
                <a:solidFill>
                  <a:srgbClr val="002060"/>
                </a:solidFill>
              </a:rPr>
              <a:t>Ghostbusters (2016) </a:t>
            </a:r>
            <a:r>
              <a:rPr lang="en-US" sz="2800" dirty="0">
                <a:solidFill>
                  <a:srgbClr val="002060"/>
                </a:solidFill>
              </a:rPr>
              <a:t>received poorly by players?</a:t>
            </a:r>
          </a:p>
          <a:p>
            <a:pPr marL="514350" indent="-514350">
              <a:buFont typeface="+mj-lt"/>
              <a:buAutoNum type="arabicPeriod"/>
            </a:pPr>
            <a:r>
              <a:rPr lang="en-US" sz="2800" dirty="0">
                <a:solidFill>
                  <a:srgbClr val="002060"/>
                </a:solidFill>
              </a:rPr>
              <a:t>How does the game compare to its competitors?</a:t>
            </a:r>
          </a:p>
          <a:p>
            <a:pPr marL="514350" indent="-514350">
              <a:buFont typeface="+mj-lt"/>
              <a:buAutoNum type="arabicPeriod"/>
            </a:pPr>
            <a:r>
              <a:rPr lang="en-US" sz="2800" dirty="0">
                <a:solidFill>
                  <a:srgbClr val="002060"/>
                </a:solidFill>
              </a:rPr>
              <a:t>What usability issues do players encounter?</a:t>
            </a:r>
          </a:p>
          <a:p>
            <a:pPr marL="514350" indent="-514350">
              <a:buFont typeface="+mj-lt"/>
              <a:buAutoNum type="arabicPeriod"/>
            </a:pPr>
            <a:r>
              <a:rPr lang="en-US" sz="2800" dirty="0">
                <a:solidFill>
                  <a:srgbClr val="002060"/>
                </a:solidFill>
              </a:rPr>
              <a:t>Is the game player experience enjoyable for players?</a:t>
            </a:r>
          </a:p>
          <a:p>
            <a:pPr marL="514350" indent="-514350">
              <a:buFont typeface="+mj-lt"/>
              <a:buAutoNum type="arabicPeriod"/>
            </a:pPr>
            <a:endParaRPr lang="en-US" sz="2800" dirty="0">
              <a:solidFill>
                <a:srgbClr val="002060"/>
              </a:solidFill>
            </a:endParaRPr>
          </a:p>
          <a:p>
            <a:pPr marL="514350" indent="-514350">
              <a:buFont typeface="+mj-lt"/>
              <a:buAutoNum type="arabicPeriod"/>
            </a:pPr>
            <a:endParaRPr lang="en-US" sz="2800" dirty="0">
              <a:solidFill>
                <a:srgbClr val="002060"/>
              </a:solidFill>
            </a:endParaRPr>
          </a:p>
        </p:txBody>
      </p:sp>
    </p:spTree>
    <p:extLst>
      <p:ext uri="{BB962C8B-B14F-4D97-AF65-F5344CB8AC3E}">
        <p14:creationId xmlns:p14="http://schemas.microsoft.com/office/powerpoint/2010/main" val="31980526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a:xfrm>
            <a:off x="1371600" y="594360"/>
            <a:ext cx="9601200" cy="1485900"/>
          </a:xfrm>
        </p:spPr>
        <p:txBody>
          <a:bodyPr/>
          <a:lstStyle/>
          <a:p>
            <a:r>
              <a:rPr lang="en-GB" dirty="0">
                <a:latin typeface="Calibri" panose="020F0502020204030204" pitchFamily="34" charset="0"/>
                <a:cs typeface="Calibri" panose="020F0502020204030204" pitchFamily="34" charset="0"/>
              </a:rPr>
              <a:t>Executive Summary</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506047"/>
            <a:ext cx="9601200" cy="3581400"/>
          </a:xfrm>
        </p:spPr>
        <p:txBody>
          <a:bodyPr>
            <a:noAutofit/>
          </a:bodyPr>
          <a:lstStyle/>
          <a:p>
            <a:pPr marL="0" lvl="0" indent="0">
              <a:buNone/>
            </a:pPr>
            <a:r>
              <a:rPr lang="en-GB" i="1" dirty="0">
                <a:latin typeface="Calibri" panose="020F0502020204030204" pitchFamily="34" charset="0"/>
                <a:cs typeface="Calibri" panose="020F0502020204030204" pitchFamily="34" charset="0"/>
              </a:rPr>
              <a:t>Ghostbusters (2016) </a:t>
            </a:r>
            <a:r>
              <a:rPr lang="en-GB" dirty="0">
                <a:latin typeface="Calibri" panose="020F0502020204030204" pitchFamily="34" charset="0"/>
                <a:cs typeface="Calibri" panose="020F0502020204030204" pitchFamily="34" charset="0"/>
              </a:rPr>
              <a:t>is a twin-stick action shooter video game. We examined the game on the Xbox One platform through </a:t>
            </a:r>
            <a:r>
              <a:rPr lang="en-GB" b="1" dirty="0">
                <a:latin typeface="Calibri" panose="020F0502020204030204" pitchFamily="34" charset="0"/>
                <a:cs typeface="Calibri" panose="020F0502020204030204" pitchFamily="34" charset="0"/>
              </a:rPr>
              <a:t>four stages.</a:t>
            </a:r>
            <a:endParaRPr lang="en-GB" dirty="0">
              <a:latin typeface="Calibri" panose="020F0502020204030204" pitchFamily="34" charset="0"/>
              <a:cs typeface="Calibri" panose="020F0502020204030204" pitchFamily="34" charset="0"/>
            </a:endParaRPr>
          </a:p>
          <a:p>
            <a:pPr marL="0" lvl="0" indent="0">
              <a:buNone/>
            </a:pPr>
            <a:r>
              <a:rPr lang="en-GB" b="1" dirty="0">
                <a:latin typeface="Calibri" panose="020F0502020204030204" pitchFamily="34" charset="0"/>
                <a:cs typeface="Calibri" panose="020F0502020204030204" pitchFamily="34" charset="0"/>
              </a:rPr>
              <a:t>Competitive Review</a:t>
            </a:r>
          </a:p>
          <a:p>
            <a:pPr marL="0" lvl="0" indent="0">
              <a:buNone/>
            </a:pPr>
            <a:r>
              <a:rPr lang="en-GB" dirty="0">
                <a:latin typeface="Calibri" panose="020F0502020204030204" pitchFamily="34" charset="0"/>
                <a:cs typeface="Calibri" panose="020F0502020204030204" pitchFamily="34" charset="0"/>
              </a:rPr>
              <a:t>Tier 1  competitors were other Ghostbusters-themed games.</a:t>
            </a:r>
          </a:p>
          <a:p>
            <a:pPr marL="0" lvl="0" indent="0">
              <a:buNone/>
            </a:pPr>
            <a:r>
              <a:rPr lang="en-GB" dirty="0">
                <a:latin typeface="Calibri" panose="020F0502020204030204" pitchFamily="34" charset="0"/>
                <a:cs typeface="Calibri" panose="020F0502020204030204" pitchFamily="34" charset="0"/>
              </a:rPr>
              <a:t>Tier 2 were other movie-based third-person action shooters. </a:t>
            </a:r>
          </a:p>
          <a:p>
            <a:pPr marL="0" lvl="0" indent="0">
              <a:buNone/>
            </a:pPr>
            <a:r>
              <a:rPr lang="en-GB" dirty="0">
                <a:latin typeface="Calibri" panose="020F0502020204030204" pitchFamily="34" charset="0"/>
                <a:cs typeface="Calibri" panose="020F0502020204030204" pitchFamily="34" charset="0"/>
              </a:rPr>
              <a:t>Tier 3 were other purely top-down isometric third-person action shooters. </a:t>
            </a:r>
          </a:p>
          <a:p>
            <a:pPr marL="0" lvl="0" indent="0">
              <a:buNone/>
            </a:pPr>
            <a:r>
              <a:rPr lang="en-GB" dirty="0">
                <a:latin typeface="Calibri" panose="020F0502020204030204" pitchFamily="34" charset="0"/>
                <a:cs typeface="Calibri" panose="020F0502020204030204" pitchFamily="34" charset="0"/>
              </a:rPr>
              <a:t>We found that </a:t>
            </a:r>
            <a:r>
              <a:rPr lang="en-GB" i="1" dirty="0">
                <a:latin typeface="Calibri" panose="020F0502020204030204" pitchFamily="34" charset="0"/>
                <a:cs typeface="Calibri" panose="020F0502020204030204" pitchFamily="34" charset="0"/>
              </a:rPr>
              <a:t>Ghostbusters (2016) </a:t>
            </a:r>
            <a:r>
              <a:rPr lang="en-GB" dirty="0">
                <a:latin typeface="Calibri" panose="020F0502020204030204" pitchFamily="34" charset="0"/>
                <a:cs typeface="Calibri" panose="020F0502020204030204" pitchFamily="34" charset="0"/>
              </a:rPr>
              <a:t>was unique in being the only movie-based top-down isometric third-person action shooter, apart from </a:t>
            </a:r>
            <a:r>
              <a:rPr lang="en-GB" i="1" dirty="0">
                <a:latin typeface="Calibri" panose="020F0502020204030204" pitchFamily="34" charset="0"/>
                <a:cs typeface="Calibri" panose="020F0502020204030204" pitchFamily="34" charset="0"/>
              </a:rPr>
              <a:t>Reservoir Dogs: Bloody Days (2017).</a:t>
            </a:r>
          </a:p>
          <a:p>
            <a:pPr marL="0" lvl="0" indent="0">
              <a:buNone/>
            </a:pPr>
            <a:r>
              <a:rPr lang="en-GB" b="1" dirty="0">
                <a:latin typeface="Calibri" panose="020F0502020204030204" pitchFamily="34" charset="0"/>
                <a:cs typeface="Calibri" panose="020F0502020204030204" pitchFamily="34" charset="0"/>
              </a:rPr>
              <a:t>Heuristic Review</a:t>
            </a:r>
          </a:p>
          <a:p>
            <a:pPr marL="0" lvl="0" indent="0">
              <a:buNone/>
            </a:pPr>
            <a:r>
              <a:rPr lang="en-GB" dirty="0">
                <a:latin typeface="Calibri" panose="020F0502020204030204" pitchFamily="34" charset="0"/>
                <a:cs typeface="Calibri" panose="020F0502020204030204" pitchFamily="34" charset="0"/>
              </a:rPr>
              <a:t>We used </a:t>
            </a:r>
            <a:r>
              <a:rPr lang="en-GB" dirty="0" err="1">
                <a:latin typeface="Calibri" panose="020F0502020204030204" pitchFamily="34" charset="0"/>
                <a:cs typeface="Calibri" panose="020F0502020204030204" pitchFamily="34" charset="0"/>
              </a:rPr>
              <a:t>Sauli</a:t>
            </a:r>
            <a:r>
              <a:rPr lang="en-GB" dirty="0">
                <a:latin typeface="Calibri" panose="020F0502020204030204" pitchFamily="34" charset="0"/>
                <a:cs typeface="Calibri" panose="020F0502020204030204" pitchFamily="34" charset="0"/>
              </a:rPr>
              <a:t> </a:t>
            </a:r>
            <a:r>
              <a:rPr lang="en-GB" dirty="0" err="1">
                <a:latin typeface="Calibri" panose="020F0502020204030204" pitchFamily="34" charset="0"/>
                <a:cs typeface="Calibri" panose="020F0502020204030204" pitchFamily="34" charset="0"/>
              </a:rPr>
              <a:t>Laitinen’s</a:t>
            </a:r>
            <a:r>
              <a:rPr lang="en-GB" dirty="0">
                <a:latin typeface="Calibri" panose="020F0502020204030204" pitchFamily="34" charset="0"/>
                <a:cs typeface="Calibri" panose="020F0502020204030204" pitchFamily="34" charset="0"/>
              </a:rPr>
              <a:t> game heuristics (2008) based on Jakob Nielsen’s heuristics. We found that most of the usability and gameplay heuristics were violated in the game, as the underlying critical issue was that the game’s main goals and objectives were unclear. Lack of appropriate feedback and help to the player can cause confusion as to how mechanics/controls relate to the scoring system. </a:t>
            </a:r>
          </a:p>
          <a:p>
            <a:pPr marL="0" lvl="0" indent="0">
              <a:buNone/>
            </a:pPr>
            <a:r>
              <a:rPr lang="en-GB" dirty="0">
                <a:latin typeface="Calibri" panose="020F0502020204030204" pitchFamily="34" charset="0"/>
                <a:cs typeface="Calibri" panose="020F0502020204030204" pitchFamily="34" charset="0"/>
              </a:rPr>
              <a:t> </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64006698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p:txBody>
          <a:bodyPr/>
          <a:lstStyle/>
          <a:p>
            <a:r>
              <a:rPr lang="en-GB" dirty="0">
                <a:latin typeface="Calibri" panose="020F0502020204030204" pitchFamily="34" charset="0"/>
                <a:cs typeface="Calibri" panose="020F0502020204030204" pitchFamily="34" charset="0"/>
              </a:rPr>
              <a:t>Executive Summary</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796142"/>
            <a:ext cx="9601200" cy="3581400"/>
          </a:xfrm>
        </p:spPr>
        <p:txBody>
          <a:bodyPr>
            <a:noAutofit/>
          </a:bodyPr>
          <a:lstStyle/>
          <a:p>
            <a:pPr marL="0" lvl="0" indent="0">
              <a:buNone/>
            </a:pPr>
            <a:r>
              <a:rPr lang="en-GB" b="1" dirty="0">
                <a:latin typeface="Calibri" panose="020F0502020204030204" pitchFamily="34" charset="0"/>
                <a:cs typeface="Calibri" panose="020F0502020204030204" pitchFamily="34" charset="0"/>
              </a:rPr>
              <a:t>Usability Test</a:t>
            </a:r>
          </a:p>
          <a:p>
            <a:pPr marL="0" lvl="0" indent="0">
              <a:buNone/>
            </a:pPr>
            <a:r>
              <a:rPr lang="en-GB" dirty="0">
                <a:latin typeface="Calibri" panose="020F0502020204030204" pitchFamily="34" charset="0"/>
                <a:cs typeface="Calibri" panose="020F0502020204030204" pitchFamily="34" charset="0"/>
              </a:rPr>
              <a:t>Although players felt confident due to the simplified gameplay, this test round confirmed the heuristic review findings that there would be usability issues. Players found objectives, controls/mechanics, and navigating the game user interface and maps to be confusing and detrimental.</a:t>
            </a:r>
          </a:p>
          <a:p>
            <a:pPr marL="0" lvl="0" indent="0">
              <a:buNone/>
            </a:pPr>
            <a:r>
              <a:rPr lang="en-GB" b="1" dirty="0">
                <a:latin typeface="Calibri" panose="020F0502020204030204" pitchFamily="34" charset="0"/>
                <a:cs typeface="Calibri" panose="020F0502020204030204" pitchFamily="34" charset="0"/>
              </a:rPr>
              <a:t>Playtest</a:t>
            </a:r>
          </a:p>
          <a:p>
            <a:pPr marL="0" lvl="0" indent="0">
              <a:buNone/>
            </a:pPr>
            <a:r>
              <a:rPr lang="en-GB" dirty="0">
                <a:latin typeface="Calibri" panose="020F0502020204030204" pitchFamily="34" charset="0"/>
                <a:cs typeface="Calibri" panose="020F0502020204030204" pitchFamily="34" charset="0"/>
              </a:rPr>
              <a:t>In assessing the game’s playability, we found that players enjoyed the game’s aesthetics and found AI teammates to be helpful. However, it’s critical that most players found the overall gameplay to be repetitive and not fun, leading them to say the levels were too long. Most players weren’t motivated to continue playing the game after the tutorial level. The major usability issues revealed in the last round were found to result in overall dissatisfaction with the player experience.</a:t>
            </a:r>
          </a:p>
          <a:p>
            <a:pPr marL="0" lvl="0" indent="0">
              <a:buNone/>
            </a:pPr>
            <a:r>
              <a:rPr lang="en-GB" dirty="0">
                <a:latin typeface="Calibri" panose="020F0502020204030204" pitchFamily="34" charset="0"/>
                <a:cs typeface="Calibri" panose="020F0502020204030204" pitchFamily="34" charset="0"/>
              </a:rPr>
              <a:t>We have provided recommendations to specifically address these issues to improve on the foundation that </a:t>
            </a:r>
            <a:r>
              <a:rPr lang="en-GB" i="1" dirty="0">
                <a:latin typeface="Calibri" panose="020F0502020204030204" pitchFamily="34" charset="0"/>
                <a:cs typeface="Calibri" panose="020F0502020204030204" pitchFamily="34" charset="0"/>
              </a:rPr>
              <a:t>Ghostbusters (2016)</a:t>
            </a:r>
            <a:r>
              <a:rPr lang="en-GB" b="1" dirty="0">
                <a:latin typeface="Calibri" panose="020F0502020204030204" pitchFamily="34" charset="0"/>
                <a:cs typeface="Calibri" panose="020F0502020204030204" pitchFamily="34" charset="0"/>
              </a:rPr>
              <a:t> </a:t>
            </a:r>
            <a:r>
              <a:rPr lang="en-GB" dirty="0">
                <a:latin typeface="Calibri" panose="020F0502020204030204" pitchFamily="34" charset="0"/>
                <a:cs typeface="Calibri" panose="020F0502020204030204" pitchFamily="34" charset="0"/>
              </a:rPr>
              <a:t>currently has for a better player experience.</a:t>
            </a:r>
          </a:p>
          <a:p>
            <a:pPr marL="285750" lvl="0" indent="-285750">
              <a:buFont typeface="Arial" panose="020B0604020202020204" pitchFamily="34" charset="0"/>
              <a:buChar char="•"/>
            </a:pPr>
            <a:endParaRPr lang="en-GB" dirty="0">
              <a:latin typeface="Calibri" panose="020F0502020204030204" pitchFamily="34" charset="0"/>
              <a:cs typeface="Calibri" panose="020F0502020204030204" pitchFamily="34" charset="0"/>
            </a:endParaRPr>
          </a:p>
          <a:p>
            <a:pPr marL="0" lvl="0" indent="0">
              <a:buNone/>
            </a:pPr>
            <a:endParaRPr lang="en-GB" b="1"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31473380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33BDC-2AC8-544E-9CE1-65D5A2B495BC}"/>
              </a:ext>
            </a:extLst>
          </p:cNvPr>
          <p:cNvSpPr>
            <a:spLocks noGrp="1"/>
          </p:cNvSpPr>
          <p:nvPr>
            <p:ph type="title"/>
          </p:nvPr>
        </p:nvSpPr>
        <p:spPr>
          <a:xfrm>
            <a:off x="1371600" y="181948"/>
            <a:ext cx="9601200" cy="1485900"/>
          </a:xfrm>
        </p:spPr>
        <p:txBody>
          <a:bodyPr/>
          <a:lstStyle/>
          <a:p>
            <a:r>
              <a:rPr lang="en-US" dirty="0">
                <a:latin typeface="Calibri" panose="020F0502020204030204" pitchFamily="34" charset="0"/>
                <a:cs typeface="Calibri" panose="020F0502020204030204" pitchFamily="34" charset="0"/>
              </a:rPr>
              <a:t>Competitive Review: </a:t>
            </a:r>
            <a:r>
              <a:rPr lang="en-US" sz="3200" dirty="0">
                <a:latin typeface="Calibri" panose="020F0502020204030204" pitchFamily="34" charset="0"/>
                <a:cs typeface="Calibri" panose="020F0502020204030204" pitchFamily="34" charset="0"/>
              </a:rPr>
              <a:t>Tier 1 Competitors</a:t>
            </a:r>
            <a:br>
              <a:rPr lang="en-US" sz="3200" dirty="0">
                <a:latin typeface="Calibri" panose="020F0502020204030204" pitchFamily="34" charset="0"/>
                <a:cs typeface="Calibri" panose="020F0502020204030204" pitchFamily="34" charset="0"/>
              </a:rPr>
            </a:br>
            <a:r>
              <a:rPr lang="en-US" sz="2400" dirty="0">
                <a:latin typeface="Calibri" panose="020F0502020204030204" pitchFamily="34" charset="0"/>
                <a:cs typeface="Calibri" panose="020F0502020204030204" pitchFamily="34" charset="0"/>
              </a:rPr>
              <a:t>Related </a:t>
            </a:r>
            <a:r>
              <a:rPr lang="en-US" sz="2400" i="1" dirty="0">
                <a:latin typeface="Calibri" panose="020F0502020204030204" pitchFamily="34" charset="0"/>
                <a:cs typeface="Calibri" panose="020F0502020204030204" pitchFamily="34" charset="0"/>
              </a:rPr>
              <a:t>Ghostbusters</a:t>
            </a:r>
            <a:r>
              <a:rPr lang="en-US" sz="2400" dirty="0">
                <a:latin typeface="Calibri" panose="020F0502020204030204" pitchFamily="34" charset="0"/>
                <a:cs typeface="Calibri" panose="020F0502020204030204" pitchFamily="34" charset="0"/>
              </a:rPr>
              <a:t> franchise games</a:t>
            </a:r>
          </a:p>
        </p:txBody>
      </p:sp>
      <p:sp>
        <p:nvSpPr>
          <p:cNvPr id="3" name="Content Placeholder 2">
            <a:extLst>
              <a:ext uri="{FF2B5EF4-FFF2-40B4-BE49-F238E27FC236}">
                <a16:creationId xmlns:a16="http://schemas.microsoft.com/office/drawing/2014/main" id="{061F107D-4F2A-8942-BB1A-80981B336A97}"/>
              </a:ext>
            </a:extLst>
          </p:cNvPr>
          <p:cNvSpPr>
            <a:spLocks noGrp="1"/>
          </p:cNvSpPr>
          <p:nvPr>
            <p:ph idx="1"/>
          </p:nvPr>
        </p:nvSpPr>
        <p:spPr>
          <a:xfrm>
            <a:off x="1371599" y="1306287"/>
            <a:ext cx="10440955" cy="4973216"/>
          </a:xfrm>
        </p:spPr>
        <p:txBody>
          <a:bodyPr>
            <a:noAutofit/>
          </a:bodyPr>
          <a:lstStyle/>
          <a:p>
            <a:pPr marL="457200" indent="-457200">
              <a:buAutoNum type="arabicPeriod"/>
            </a:pPr>
            <a:r>
              <a:rPr lang="en-US" sz="1600" b="1" i="1" dirty="0">
                <a:latin typeface="Calibri" panose="020F0502020204030204" pitchFamily="34" charset="0"/>
                <a:cs typeface="Calibri" panose="020F0502020204030204" pitchFamily="34" charset="0"/>
              </a:rPr>
              <a:t>Ghostbusters: Sanctum of Slime (2011)</a:t>
            </a:r>
          </a:p>
          <a:p>
            <a:pPr lvl="1"/>
            <a:r>
              <a:rPr lang="en-US" sz="1600" i="0" dirty="0">
                <a:latin typeface="Calibri" panose="020F0502020204030204" pitchFamily="34" charset="0"/>
                <a:cs typeface="Calibri" panose="020F0502020204030204" pitchFamily="34" charset="0"/>
              </a:rPr>
              <a:t>Co-op twin stick shooter</a:t>
            </a:r>
          </a:p>
          <a:p>
            <a:pPr lvl="1"/>
            <a:r>
              <a:rPr lang="en-US" sz="1600" i="0" dirty="0">
                <a:latin typeface="Calibri" panose="020F0502020204030204" pitchFamily="34" charset="0"/>
                <a:cs typeface="Calibri" panose="020F0502020204030204" pitchFamily="34" charset="0"/>
              </a:rPr>
              <a:t>Local and online co-op multiplayer modes</a:t>
            </a:r>
          </a:p>
          <a:p>
            <a:pPr lvl="1"/>
            <a:r>
              <a:rPr lang="en-US" sz="1600" i="0" dirty="0">
                <a:latin typeface="Calibri" panose="020F0502020204030204" pitchFamily="34" charset="0"/>
                <a:cs typeface="Calibri" panose="020F0502020204030204" pitchFamily="34" charset="0"/>
              </a:rPr>
              <a:t>AI teammate options</a:t>
            </a:r>
          </a:p>
          <a:p>
            <a:pPr lvl="1"/>
            <a:r>
              <a:rPr lang="en-US" sz="1600" i="0" dirty="0">
                <a:latin typeface="Calibri" panose="020F0502020204030204" pitchFamily="34" charset="0"/>
                <a:cs typeface="Calibri" panose="020F0502020204030204" pitchFamily="34" charset="0"/>
              </a:rPr>
              <a:t>No weapon upgrades</a:t>
            </a:r>
          </a:p>
          <a:p>
            <a:pPr lvl="1"/>
            <a:r>
              <a:rPr lang="en-US" sz="1600" i="0" dirty="0">
                <a:latin typeface="Calibri" panose="020F0502020204030204" pitchFamily="34" charset="0"/>
                <a:cs typeface="Calibri" panose="020F0502020204030204" pitchFamily="34" charset="0"/>
              </a:rPr>
              <a:t>No cutscenes or voice narration</a:t>
            </a:r>
            <a:endParaRPr lang="en-US" sz="1600" b="1" i="0" dirty="0">
              <a:latin typeface="Calibri" panose="020F0502020204030204" pitchFamily="34" charset="0"/>
              <a:cs typeface="Calibri" panose="020F0502020204030204" pitchFamily="34" charset="0"/>
            </a:endParaRPr>
          </a:p>
          <a:p>
            <a:pPr marL="0" indent="0">
              <a:buNone/>
            </a:pPr>
            <a:r>
              <a:rPr lang="en-US" sz="1600" b="1" i="1" dirty="0">
                <a:latin typeface="Calibri" panose="020F0502020204030204" pitchFamily="34" charset="0"/>
                <a:cs typeface="Calibri" panose="020F0502020204030204" pitchFamily="34" charset="0"/>
              </a:rPr>
              <a:t>2.    Ghostbusters: The Video Game (2009)</a:t>
            </a:r>
          </a:p>
          <a:p>
            <a:pPr lvl="1"/>
            <a:r>
              <a:rPr lang="en-US" sz="1600" i="0" dirty="0">
                <a:latin typeface="Calibri" panose="020F0502020204030204" pitchFamily="34" charset="0"/>
                <a:cs typeface="Calibri" panose="020F0502020204030204" pitchFamily="34" charset="0"/>
              </a:rPr>
              <a:t>Third-person shooter (Nintendo DS is top-down)</a:t>
            </a:r>
          </a:p>
          <a:p>
            <a:pPr lvl="1"/>
            <a:r>
              <a:rPr lang="en-US" sz="1600" i="0" dirty="0">
                <a:latin typeface="Calibri" panose="020F0502020204030204" pitchFamily="34" charset="0"/>
                <a:cs typeface="Calibri" panose="020F0502020204030204" pitchFamily="34" charset="0"/>
              </a:rPr>
              <a:t>Local and online multiplayer modes</a:t>
            </a:r>
          </a:p>
          <a:p>
            <a:pPr lvl="1"/>
            <a:r>
              <a:rPr lang="en-US" sz="1600" i="0" dirty="0">
                <a:latin typeface="Calibri" panose="020F0502020204030204" pitchFamily="34" charset="0"/>
                <a:cs typeface="Calibri" panose="020F0502020204030204" pitchFamily="34" charset="0"/>
              </a:rPr>
              <a:t>Weapon upgrades available</a:t>
            </a:r>
          </a:p>
          <a:p>
            <a:pPr lvl="1"/>
            <a:r>
              <a:rPr lang="en-US" sz="1600" i="0" dirty="0">
                <a:latin typeface="Calibri" panose="020F0502020204030204" pitchFamily="34" charset="0"/>
                <a:cs typeface="Calibri" panose="020F0502020204030204" pitchFamily="34" charset="0"/>
              </a:rPr>
              <a:t>3 difficulty levels: normal, experienced, professional</a:t>
            </a:r>
          </a:p>
          <a:p>
            <a:pPr lvl="1"/>
            <a:r>
              <a:rPr lang="en-US" sz="1600" i="0" dirty="0">
                <a:latin typeface="Calibri" panose="020F0502020204030204" pitchFamily="34" charset="0"/>
                <a:cs typeface="Calibri" panose="020F0502020204030204" pitchFamily="34" charset="0"/>
              </a:rPr>
              <a:t>Uses same characters from </a:t>
            </a:r>
            <a:r>
              <a:rPr lang="en-US" sz="1600" dirty="0">
                <a:latin typeface="Calibri" panose="020F0502020204030204" pitchFamily="34" charset="0"/>
                <a:cs typeface="Calibri" panose="020F0502020204030204" pitchFamily="34" charset="0"/>
              </a:rPr>
              <a:t>Ghostbusters II</a:t>
            </a:r>
            <a:endParaRPr lang="en-US" sz="1600" b="1" dirty="0">
              <a:latin typeface="Calibri" panose="020F0502020204030204" pitchFamily="34" charset="0"/>
              <a:cs typeface="Calibri" panose="020F0502020204030204" pitchFamily="34" charset="0"/>
            </a:endParaRPr>
          </a:p>
          <a:p>
            <a:pPr marL="457200" indent="-457200">
              <a:buAutoNum type="arabicPeriod" startAt="3"/>
            </a:pPr>
            <a:r>
              <a:rPr lang="en-US" sz="1600" b="1" i="1" dirty="0">
                <a:latin typeface="Calibri" panose="020F0502020204030204" pitchFamily="34" charset="0"/>
                <a:cs typeface="Calibri" panose="020F0502020204030204" pitchFamily="34" charset="0"/>
              </a:rPr>
              <a:t>Lego Dimensions: Ghostbusters Story Pack (2016)</a:t>
            </a:r>
          </a:p>
          <a:p>
            <a:pPr lvl="1"/>
            <a:r>
              <a:rPr lang="en-US" sz="1600" i="0" dirty="0">
                <a:latin typeface="Calibri" panose="020F0502020204030204" pitchFamily="34" charset="0"/>
                <a:cs typeface="Calibri" panose="020F0502020204030204" pitchFamily="34" charset="0"/>
              </a:rPr>
              <a:t>Action-adventure 3D platformer</a:t>
            </a:r>
          </a:p>
          <a:p>
            <a:pPr lvl="1"/>
            <a:r>
              <a:rPr lang="en-US" sz="1600" i="0" dirty="0">
                <a:latin typeface="Calibri" panose="020F0502020204030204" pitchFamily="34" charset="0"/>
                <a:cs typeface="Calibri" panose="020F0502020204030204" pitchFamily="34" charset="0"/>
              </a:rPr>
              <a:t>2-player local co-op</a:t>
            </a:r>
          </a:p>
          <a:p>
            <a:pPr lvl="1"/>
            <a:r>
              <a:rPr lang="en-US" sz="1600" i="0" dirty="0">
                <a:latin typeface="Calibri" panose="020F0502020204030204" pitchFamily="34" charset="0"/>
                <a:cs typeface="Calibri" panose="020F0502020204030204" pitchFamily="34" charset="0"/>
              </a:rPr>
              <a:t>Weapon and character upgrades available</a:t>
            </a:r>
          </a:p>
          <a:p>
            <a:pPr lvl="1"/>
            <a:r>
              <a:rPr lang="en-US" sz="1600" i="0" dirty="0">
                <a:latin typeface="Calibri" panose="020F0502020204030204" pitchFamily="34" charset="0"/>
                <a:cs typeface="Calibri" panose="020F0502020204030204" pitchFamily="34" charset="0"/>
              </a:rPr>
              <a:t>Uses same characters from </a:t>
            </a:r>
            <a:r>
              <a:rPr lang="en-US" sz="1600" dirty="0">
                <a:latin typeface="Calibri" panose="020F0502020204030204" pitchFamily="34" charset="0"/>
                <a:cs typeface="Calibri" panose="020F0502020204030204" pitchFamily="34" charset="0"/>
              </a:rPr>
              <a:t>Ghostbusters </a:t>
            </a:r>
            <a:r>
              <a:rPr lang="en-US" sz="1600" i="0" dirty="0">
                <a:latin typeface="Calibri" panose="020F0502020204030204" pitchFamily="34" charset="0"/>
                <a:cs typeface="Calibri" panose="020F0502020204030204" pitchFamily="34" charset="0"/>
              </a:rPr>
              <a:t>(</a:t>
            </a:r>
            <a:r>
              <a:rPr lang="en-US" sz="1600" dirty="0">
                <a:latin typeface="Calibri" panose="020F0502020204030204" pitchFamily="34" charset="0"/>
                <a:cs typeface="Calibri" panose="020F0502020204030204" pitchFamily="34" charset="0"/>
              </a:rPr>
              <a:t>2016)</a:t>
            </a:r>
            <a:endParaRPr lang="en-US" sz="1600" b="1" i="1" dirty="0">
              <a:latin typeface="Calibri" panose="020F0502020204030204" pitchFamily="34" charset="0"/>
              <a:cs typeface="Calibri" panose="020F0502020204030204" pitchFamily="34" charset="0"/>
            </a:endParaRPr>
          </a:p>
          <a:p>
            <a:pPr marL="0" indent="0">
              <a:buNone/>
            </a:pPr>
            <a:endParaRPr lang="en-US" sz="1600" b="1" i="1" dirty="0">
              <a:latin typeface="Calibri" panose="020F0502020204030204" pitchFamily="34" charset="0"/>
              <a:cs typeface="Calibri" panose="020F0502020204030204" pitchFamily="34" charset="0"/>
            </a:endParaRPr>
          </a:p>
          <a:p>
            <a:pPr marL="0" indent="0">
              <a:buNone/>
            </a:pPr>
            <a:endParaRPr lang="en-US" sz="1600" dirty="0">
              <a:latin typeface="Calibri" panose="020F0502020204030204" pitchFamily="34" charset="0"/>
              <a:cs typeface="Calibri" panose="020F0502020204030204" pitchFamily="34" charset="0"/>
            </a:endParaRPr>
          </a:p>
        </p:txBody>
      </p:sp>
      <p:pic>
        <p:nvPicPr>
          <p:cNvPr id="5" name="Picture 4" descr="A person wearing a costume&#10;&#10;Description automatically generated">
            <a:extLst>
              <a:ext uri="{FF2B5EF4-FFF2-40B4-BE49-F238E27FC236}">
                <a16:creationId xmlns:a16="http://schemas.microsoft.com/office/drawing/2014/main" id="{47CBB210-1ABC-5A4A-85E3-68FD4E0D6018}"/>
              </a:ext>
            </a:extLst>
          </p:cNvPr>
          <p:cNvPicPr>
            <a:picLocks noChangeAspect="1"/>
          </p:cNvPicPr>
          <p:nvPr/>
        </p:nvPicPr>
        <p:blipFill>
          <a:blip r:embed="rId2"/>
          <a:stretch>
            <a:fillRect/>
          </a:stretch>
        </p:blipFill>
        <p:spPr>
          <a:xfrm>
            <a:off x="7351979" y="1306287"/>
            <a:ext cx="1592358" cy="2412092"/>
          </a:xfrm>
          <a:prstGeom prst="rect">
            <a:avLst/>
          </a:prstGeom>
        </p:spPr>
      </p:pic>
      <p:pic>
        <p:nvPicPr>
          <p:cNvPr id="7" name="Picture 6" descr="A picture containing young, group, posing, person&#10;&#10;Description automatically generated">
            <a:extLst>
              <a:ext uri="{FF2B5EF4-FFF2-40B4-BE49-F238E27FC236}">
                <a16:creationId xmlns:a16="http://schemas.microsoft.com/office/drawing/2014/main" id="{170C1762-656A-1740-928E-B37CD39A796A}"/>
              </a:ext>
            </a:extLst>
          </p:cNvPr>
          <p:cNvPicPr>
            <a:picLocks noChangeAspect="1"/>
          </p:cNvPicPr>
          <p:nvPr/>
        </p:nvPicPr>
        <p:blipFill>
          <a:blip r:embed="rId3"/>
          <a:stretch>
            <a:fillRect/>
          </a:stretch>
        </p:blipFill>
        <p:spPr>
          <a:xfrm>
            <a:off x="9243686" y="2162598"/>
            <a:ext cx="1816619" cy="2291314"/>
          </a:xfrm>
          <a:prstGeom prst="rect">
            <a:avLst/>
          </a:prstGeom>
        </p:spPr>
      </p:pic>
      <p:pic>
        <p:nvPicPr>
          <p:cNvPr id="9" name="Picture 8" descr="A picture containing photo, sitting, street, holding&#10;&#10;Description automatically generated">
            <a:extLst>
              <a:ext uri="{FF2B5EF4-FFF2-40B4-BE49-F238E27FC236}">
                <a16:creationId xmlns:a16="http://schemas.microsoft.com/office/drawing/2014/main" id="{FFC9DF40-DA61-7842-A01D-E8FBD49AEE2D}"/>
              </a:ext>
            </a:extLst>
          </p:cNvPr>
          <p:cNvPicPr>
            <a:picLocks noChangeAspect="1"/>
          </p:cNvPicPr>
          <p:nvPr/>
        </p:nvPicPr>
        <p:blipFill>
          <a:blip r:embed="rId4"/>
          <a:stretch>
            <a:fillRect/>
          </a:stretch>
        </p:blipFill>
        <p:spPr>
          <a:xfrm>
            <a:off x="7351979" y="4746720"/>
            <a:ext cx="2646561" cy="1939603"/>
          </a:xfrm>
          <a:prstGeom prst="rect">
            <a:avLst/>
          </a:prstGeom>
        </p:spPr>
      </p:pic>
    </p:spTree>
    <p:extLst>
      <p:ext uri="{BB962C8B-B14F-4D97-AF65-F5344CB8AC3E}">
        <p14:creationId xmlns:p14="http://schemas.microsoft.com/office/powerpoint/2010/main" val="11490085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33BDC-2AC8-544E-9CE1-65D5A2B495BC}"/>
              </a:ext>
            </a:extLst>
          </p:cNvPr>
          <p:cNvSpPr>
            <a:spLocks noGrp="1"/>
          </p:cNvSpPr>
          <p:nvPr>
            <p:ph type="title"/>
          </p:nvPr>
        </p:nvSpPr>
        <p:spPr>
          <a:xfrm>
            <a:off x="1371600" y="181948"/>
            <a:ext cx="9601200" cy="1485900"/>
          </a:xfrm>
        </p:spPr>
        <p:txBody>
          <a:bodyPr/>
          <a:lstStyle/>
          <a:p>
            <a:r>
              <a:rPr lang="en-US" dirty="0">
                <a:latin typeface="Calibri" panose="020F0502020204030204" pitchFamily="34" charset="0"/>
                <a:cs typeface="Calibri" panose="020F0502020204030204" pitchFamily="34" charset="0"/>
              </a:rPr>
              <a:t>Competitive Review: </a:t>
            </a:r>
            <a:r>
              <a:rPr lang="en-US" sz="3200" dirty="0">
                <a:latin typeface="Calibri" panose="020F0502020204030204" pitchFamily="34" charset="0"/>
                <a:cs typeface="Calibri" panose="020F0502020204030204" pitchFamily="34" charset="0"/>
              </a:rPr>
              <a:t>Tier 2 Competitors</a:t>
            </a:r>
            <a:br>
              <a:rPr lang="en-US" sz="3200" dirty="0">
                <a:latin typeface="Calibri" panose="020F0502020204030204" pitchFamily="34" charset="0"/>
                <a:cs typeface="Calibri" panose="020F0502020204030204" pitchFamily="34" charset="0"/>
              </a:rPr>
            </a:br>
            <a:r>
              <a:rPr lang="en-US" sz="2400" dirty="0">
                <a:latin typeface="Calibri" panose="020F0502020204030204" pitchFamily="34" charset="0"/>
                <a:cs typeface="Calibri" panose="020F0502020204030204" pitchFamily="34" charset="0"/>
              </a:rPr>
              <a:t>Movie-based action shooter games</a:t>
            </a:r>
          </a:p>
        </p:txBody>
      </p:sp>
      <p:sp>
        <p:nvSpPr>
          <p:cNvPr id="3" name="Content Placeholder 2">
            <a:extLst>
              <a:ext uri="{FF2B5EF4-FFF2-40B4-BE49-F238E27FC236}">
                <a16:creationId xmlns:a16="http://schemas.microsoft.com/office/drawing/2014/main" id="{061F107D-4F2A-8942-BB1A-80981B336A97}"/>
              </a:ext>
            </a:extLst>
          </p:cNvPr>
          <p:cNvSpPr>
            <a:spLocks noGrp="1"/>
          </p:cNvSpPr>
          <p:nvPr>
            <p:ph idx="1"/>
          </p:nvPr>
        </p:nvSpPr>
        <p:spPr>
          <a:xfrm>
            <a:off x="1371599" y="1306287"/>
            <a:ext cx="10440955" cy="4973216"/>
          </a:xfrm>
        </p:spPr>
        <p:txBody>
          <a:bodyPr>
            <a:noAutofit/>
          </a:bodyPr>
          <a:lstStyle/>
          <a:p>
            <a:pPr marL="457200" indent="-457200">
              <a:buAutoNum type="arabicPeriod"/>
            </a:pPr>
            <a:r>
              <a:rPr lang="en-US" sz="1600" b="1" i="1" dirty="0">
                <a:latin typeface="Calibri" panose="020F0502020204030204" pitchFamily="34" charset="0"/>
                <a:cs typeface="Calibri" panose="020F0502020204030204" pitchFamily="34" charset="0"/>
              </a:rPr>
              <a:t>Reservoir Dogs: Bloody Days (2017)</a:t>
            </a:r>
          </a:p>
          <a:p>
            <a:pPr lvl="1"/>
            <a:r>
              <a:rPr lang="en-US" sz="1600" i="0" dirty="0">
                <a:latin typeface="Calibri" panose="020F0502020204030204" pitchFamily="34" charset="0"/>
                <a:cs typeface="Calibri" panose="020F0502020204030204" pitchFamily="34" charset="0"/>
              </a:rPr>
              <a:t>Top-down isometric third person shooter</a:t>
            </a:r>
          </a:p>
          <a:p>
            <a:pPr lvl="1"/>
            <a:r>
              <a:rPr lang="en-US" sz="1600" i="0" dirty="0">
                <a:latin typeface="Calibri" panose="020F0502020204030204" pitchFamily="34" charset="0"/>
                <a:cs typeface="Calibri" panose="020F0502020204030204" pitchFamily="34" charset="0"/>
              </a:rPr>
              <a:t>No multiplayer modes; 1 player for 3 characters</a:t>
            </a:r>
          </a:p>
          <a:p>
            <a:pPr lvl="1"/>
            <a:r>
              <a:rPr lang="en-US" sz="1600" i="0" dirty="0">
                <a:latin typeface="Calibri" panose="020F0502020204030204" pitchFamily="34" charset="0"/>
                <a:cs typeface="Calibri" panose="020F0502020204030204" pitchFamily="34" charset="0"/>
              </a:rPr>
              <a:t>Defeat enemy waves for every level</a:t>
            </a:r>
          </a:p>
          <a:p>
            <a:pPr lvl="1"/>
            <a:r>
              <a:rPr lang="en-US" sz="1600" i="0" dirty="0">
                <a:latin typeface="Calibri" panose="020F0502020204030204" pitchFamily="34" charset="0"/>
                <a:cs typeface="Calibri" panose="020F0502020204030204" pitchFamily="34" charset="0"/>
              </a:rPr>
              <a:t>No cutscenes or voice narration</a:t>
            </a:r>
            <a:endParaRPr lang="en-US" sz="1600" b="1" i="0" dirty="0">
              <a:latin typeface="Calibri" panose="020F0502020204030204" pitchFamily="34" charset="0"/>
              <a:cs typeface="Calibri" panose="020F0502020204030204" pitchFamily="34" charset="0"/>
            </a:endParaRPr>
          </a:p>
          <a:p>
            <a:pPr marL="0" indent="0">
              <a:buNone/>
            </a:pPr>
            <a:r>
              <a:rPr lang="en-US" sz="1600" b="1" i="1" dirty="0">
                <a:latin typeface="Calibri" panose="020F0502020204030204" pitchFamily="34" charset="0"/>
                <a:cs typeface="Calibri" panose="020F0502020204030204" pitchFamily="34" charset="0"/>
              </a:rPr>
              <a:t>2.    Star Wars Battlefront II (2017)</a:t>
            </a:r>
          </a:p>
          <a:p>
            <a:pPr lvl="1"/>
            <a:r>
              <a:rPr lang="en-US" sz="1600" i="0" dirty="0">
                <a:latin typeface="Calibri" panose="020F0502020204030204" pitchFamily="34" charset="0"/>
                <a:cs typeface="Calibri" panose="020F0502020204030204" pitchFamily="34" charset="0"/>
              </a:rPr>
              <a:t>Switch between third- and first-person</a:t>
            </a:r>
          </a:p>
          <a:p>
            <a:pPr lvl="1"/>
            <a:r>
              <a:rPr lang="en-US" sz="1600" i="0" dirty="0">
                <a:latin typeface="Calibri" panose="020F0502020204030204" pitchFamily="34" charset="0"/>
                <a:cs typeface="Calibri" panose="020F0502020204030204" pitchFamily="34" charset="0"/>
              </a:rPr>
              <a:t>Campaign: solo; has other multiplayer modes</a:t>
            </a:r>
          </a:p>
          <a:p>
            <a:pPr lvl="1"/>
            <a:r>
              <a:rPr lang="en-US" sz="1600" i="0" dirty="0">
                <a:latin typeface="Calibri" panose="020F0502020204030204" pitchFamily="34" charset="0"/>
                <a:cs typeface="Calibri" panose="020F0502020204030204" pitchFamily="34" charset="0"/>
              </a:rPr>
              <a:t>Has player upgrades</a:t>
            </a:r>
          </a:p>
          <a:p>
            <a:pPr lvl="1"/>
            <a:r>
              <a:rPr lang="en-US" sz="1600" i="0" dirty="0">
                <a:latin typeface="Calibri" panose="020F0502020204030204" pitchFamily="34" charset="0"/>
                <a:cs typeface="Calibri" panose="020F0502020204030204" pitchFamily="34" charset="0"/>
              </a:rPr>
              <a:t>3 difficulty levels: explorer -&gt; soldier -&gt; special forces</a:t>
            </a:r>
          </a:p>
          <a:p>
            <a:pPr lvl="1"/>
            <a:r>
              <a:rPr lang="en-US" sz="1600" i="0" dirty="0">
                <a:latin typeface="Calibri" panose="020F0502020204030204" pitchFamily="34" charset="0"/>
                <a:cs typeface="Calibri" panose="020F0502020204030204" pitchFamily="34" charset="0"/>
              </a:rPr>
              <a:t>Uses same characters from franchise and cutscenes</a:t>
            </a:r>
            <a:endParaRPr lang="en-US" sz="1600" b="1" dirty="0">
              <a:latin typeface="Calibri" panose="020F0502020204030204" pitchFamily="34" charset="0"/>
              <a:cs typeface="Calibri" panose="020F0502020204030204" pitchFamily="34" charset="0"/>
            </a:endParaRPr>
          </a:p>
          <a:p>
            <a:pPr marL="457200" indent="-457200">
              <a:buAutoNum type="arabicPeriod" startAt="3"/>
            </a:pPr>
            <a:r>
              <a:rPr lang="en-US" sz="1600" b="1" i="1" dirty="0">
                <a:latin typeface="Calibri" panose="020F0502020204030204" pitchFamily="34" charset="0"/>
                <a:cs typeface="Calibri" panose="020F0502020204030204" pitchFamily="34" charset="0"/>
              </a:rPr>
              <a:t>007: Quantum of Solace (2008)</a:t>
            </a:r>
          </a:p>
          <a:p>
            <a:pPr lvl="1"/>
            <a:r>
              <a:rPr lang="en-US" sz="1600" i="0" dirty="0">
                <a:latin typeface="Calibri" panose="020F0502020204030204" pitchFamily="34" charset="0"/>
                <a:cs typeface="Calibri" panose="020F0502020204030204" pitchFamily="34" charset="0"/>
              </a:rPr>
              <a:t>First-person: PC, PS3, Xbox 360</a:t>
            </a:r>
          </a:p>
          <a:p>
            <a:pPr lvl="1"/>
            <a:r>
              <a:rPr lang="en-US" sz="1600" i="0" dirty="0">
                <a:latin typeface="Calibri" panose="020F0502020204030204" pitchFamily="34" charset="0"/>
                <a:cs typeface="Calibri" panose="020F0502020204030204" pitchFamily="34" charset="0"/>
              </a:rPr>
              <a:t>Third-person: Nintendo DS and PS2</a:t>
            </a:r>
          </a:p>
          <a:p>
            <a:pPr lvl="1"/>
            <a:r>
              <a:rPr lang="en-US" sz="1600" i="0" dirty="0">
                <a:latin typeface="Calibri" panose="020F0502020204030204" pitchFamily="34" charset="0"/>
                <a:cs typeface="Calibri" panose="020F0502020204030204" pitchFamily="34" charset="0"/>
              </a:rPr>
              <a:t>2-4 players in local and online co-op multiplayer (Wii)</a:t>
            </a:r>
          </a:p>
          <a:p>
            <a:pPr lvl="1"/>
            <a:r>
              <a:rPr lang="en-US" sz="1600" i="0" dirty="0">
                <a:latin typeface="Calibri" panose="020F0502020204030204" pitchFamily="34" charset="0"/>
                <a:cs typeface="Calibri" panose="020F0502020204030204" pitchFamily="34" charset="0"/>
              </a:rPr>
              <a:t>Weapon and character upgrades available</a:t>
            </a:r>
          </a:p>
          <a:p>
            <a:pPr lvl="1"/>
            <a:r>
              <a:rPr lang="en-US" sz="1600" i="0" dirty="0">
                <a:latin typeface="Calibri" panose="020F0502020204030204" pitchFamily="34" charset="0"/>
                <a:cs typeface="Calibri" panose="020F0502020204030204" pitchFamily="34" charset="0"/>
              </a:rPr>
              <a:t>Uses voice acting, dialogue, and events from movies</a:t>
            </a:r>
            <a:endParaRPr lang="en-US" sz="1600" b="1" i="1" dirty="0">
              <a:latin typeface="Calibri" panose="020F0502020204030204" pitchFamily="34" charset="0"/>
              <a:cs typeface="Calibri" panose="020F0502020204030204" pitchFamily="34" charset="0"/>
            </a:endParaRPr>
          </a:p>
          <a:p>
            <a:pPr marL="0" indent="0">
              <a:buNone/>
            </a:pPr>
            <a:endParaRPr lang="en-US" sz="1600" b="1" i="1" dirty="0">
              <a:latin typeface="Calibri" panose="020F0502020204030204" pitchFamily="34" charset="0"/>
              <a:cs typeface="Calibri" panose="020F0502020204030204" pitchFamily="34" charset="0"/>
            </a:endParaRPr>
          </a:p>
          <a:p>
            <a:pPr marL="0" indent="0">
              <a:buNone/>
            </a:pPr>
            <a:endParaRPr lang="en-US" sz="1600" dirty="0">
              <a:latin typeface="Calibri" panose="020F0502020204030204" pitchFamily="34" charset="0"/>
              <a:cs typeface="Calibri" panose="020F0502020204030204" pitchFamily="34" charset="0"/>
            </a:endParaRPr>
          </a:p>
        </p:txBody>
      </p:sp>
      <p:pic>
        <p:nvPicPr>
          <p:cNvPr id="6" name="Picture 5" descr="A person holding a sign&#10;&#10;Description automatically generated">
            <a:extLst>
              <a:ext uri="{FF2B5EF4-FFF2-40B4-BE49-F238E27FC236}">
                <a16:creationId xmlns:a16="http://schemas.microsoft.com/office/drawing/2014/main" id="{3D62D2A8-515B-1B42-A935-E0656CF939B5}"/>
              </a:ext>
            </a:extLst>
          </p:cNvPr>
          <p:cNvPicPr>
            <a:picLocks noChangeAspect="1"/>
          </p:cNvPicPr>
          <p:nvPr/>
        </p:nvPicPr>
        <p:blipFill>
          <a:blip r:embed="rId2"/>
          <a:stretch>
            <a:fillRect/>
          </a:stretch>
        </p:blipFill>
        <p:spPr>
          <a:xfrm>
            <a:off x="6883400" y="1039975"/>
            <a:ext cx="2197100" cy="2933700"/>
          </a:xfrm>
          <a:prstGeom prst="rect">
            <a:avLst/>
          </a:prstGeom>
        </p:spPr>
      </p:pic>
      <p:pic>
        <p:nvPicPr>
          <p:cNvPr id="10" name="Picture 9" descr="A picture containing water, front, large, sitting&#10;&#10;Description automatically generated">
            <a:extLst>
              <a:ext uri="{FF2B5EF4-FFF2-40B4-BE49-F238E27FC236}">
                <a16:creationId xmlns:a16="http://schemas.microsoft.com/office/drawing/2014/main" id="{2BED8507-2720-E34A-B304-D3CDD0198F18}"/>
              </a:ext>
            </a:extLst>
          </p:cNvPr>
          <p:cNvPicPr>
            <a:picLocks noChangeAspect="1"/>
          </p:cNvPicPr>
          <p:nvPr/>
        </p:nvPicPr>
        <p:blipFill>
          <a:blip r:embed="rId3"/>
          <a:stretch>
            <a:fillRect/>
          </a:stretch>
        </p:blipFill>
        <p:spPr>
          <a:xfrm>
            <a:off x="9352383" y="1039975"/>
            <a:ext cx="2197101" cy="2994280"/>
          </a:xfrm>
          <a:prstGeom prst="rect">
            <a:avLst/>
          </a:prstGeom>
        </p:spPr>
      </p:pic>
      <p:pic>
        <p:nvPicPr>
          <p:cNvPr id="12" name="Picture 11" descr="A person wearing a suit and tie&#10;&#10;Description automatically generated">
            <a:extLst>
              <a:ext uri="{FF2B5EF4-FFF2-40B4-BE49-F238E27FC236}">
                <a16:creationId xmlns:a16="http://schemas.microsoft.com/office/drawing/2014/main" id="{84CAB547-B9BE-4146-A00F-893A456F77E6}"/>
              </a:ext>
            </a:extLst>
          </p:cNvPr>
          <p:cNvPicPr>
            <a:picLocks noChangeAspect="1"/>
          </p:cNvPicPr>
          <p:nvPr/>
        </p:nvPicPr>
        <p:blipFill>
          <a:blip r:embed="rId4"/>
          <a:stretch>
            <a:fillRect/>
          </a:stretch>
        </p:blipFill>
        <p:spPr>
          <a:xfrm>
            <a:off x="8034110" y="3792895"/>
            <a:ext cx="2355850" cy="2892764"/>
          </a:xfrm>
          <a:prstGeom prst="rect">
            <a:avLst/>
          </a:prstGeom>
        </p:spPr>
      </p:pic>
    </p:spTree>
    <p:extLst>
      <p:ext uri="{BB962C8B-B14F-4D97-AF65-F5344CB8AC3E}">
        <p14:creationId xmlns:p14="http://schemas.microsoft.com/office/powerpoint/2010/main" val="1521298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E33BDC-2AC8-544E-9CE1-65D5A2B495BC}"/>
              </a:ext>
            </a:extLst>
          </p:cNvPr>
          <p:cNvSpPr>
            <a:spLocks noGrp="1"/>
          </p:cNvSpPr>
          <p:nvPr>
            <p:ph type="title"/>
          </p:nvPr>
        </p:nvSpPr>
        <p:spPr>
          <a:xfrm>
            <a:off x="1371600" y="181948"/>
            <a:ext cx="9601200" cy="1485900"/>
          </a:xfrm>
        </p:spPr>
        <p:txBody>
          <a:bodyPr/>
          <a:lstStyle/>
          <a:p>
            <a:r>
              <a:rPr lang="en-US" dirty="0">
                <a:latin typeface="Calibri" panose="020F0502020204030204" pitchFamily="34" charset="0"/>
                <a:cs typeface="Calibri" panose="020F0502020204030204" pitchFamily="34" charset="0"/>
              </a:rPr>
              <a:t>Competitive Review: </a:t>
            </a:r>
            <a:r>
              <a:rPr lang="en-US" sz="3200" dirty="0">
                <a:latin typeface="Calibri" panose="020F0502020204030204" pitchFamily="34" charset="0"/>
                <a:cs typeface="Calibri" panose="020F0502020204030204" pitchFamily="34" charset="0"/>
              </a:rPr>
              <a:t>Summary</a:t>
            </a:r>
            <a:endParaRPr lang="en-US" sz="2400" dirty="0">
              <a:latin typeface="Calibri" panose="020F0502020204030204" pitchFamily="34" charset="0"/>
              <a:cs typeface="Calibri" panose="020F0502020204030204" pitchFamily="34" charset="0"/>
            </a:endParaRPr>
          </a:p>
        </p:txBody>
      </p:sp>
      <p:pic>
        <p:nvPicPr>
          <p:cNvPr id="10" name="Content Placeholder 9" descr="A close up of a piece of paper&#10;&#10;Description automatically generated">
            <a:extLst>
              <a:ext uri="{FF2B5EF4-FFF2-40B4-BE49-F238E27FC236}">
                <a16:creationId xmlns:a16="http://schemas.microsoft.com/office/drawing/2014/main" id="{5588B563-381F-F64A-85A4-465DD4AC3F38}"/>
              </a:ext>
            </a:extLst>
          </p:cNvPr>
          <p:cNvPicPr>
            <a:picLocks noGrp="1" noChangeAspect="1"/>
          </p:cNvPicPr>
          <p:nvPr>
            <p:ph idx="1"/>
          </p:nvPr>
        </p:nvPicPr>
        <p:blipFill>
          <a:blip r:embed="rId2"/>
          <a:stretch>
            <a:fillRect/>
          </a:stretch>
        </p:blipFill>
        <p:spPr>
          <a:xfrm>
            <a:off x="1514373" y="936308"/>
            <a:ext cx="9601200" cy="5758794"/>
          </a:xfrm>
        </p:spPr>
      </p:pic>
    </p:spTree>
    <p:extLst>
      <p:ext uri="{BB962C8B-B14F-4D97-AF65-F5344CB8AC3E}">
        <p14:creationId xmlns:p14="http://schemas.microsoft.com/office/powerpoint/2010/main" val="18014673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B71F78-ACC8-6443-891D-F0793DDB54D4}"/>
              </a:ext>
            </a:extLst>
          </p:cNvPr>
          <p:cNvSpPr>
            <a:spLocks noGrp="1"/>
          </p:cNvSpPr>
          <p:nvPr>
            <p:ph type="title"/>
          </p:nvPr>
        </p:nvSpPr>
        <p:spPr/>
        <p:txBody>
          <a:bodyPr/>
          <a:lstStyle/>
          <a:p>
            <a:r>
              <a:rPr lang="en-GB" dirty="0">
                <a:latin typeface="Calibri" panose="020F0502020204030204" pitchFamily="34" charset="0"/>
                <a:cs typeface="Calibri" panose="020F0502020204030204" pitchFamily="34" charset="0"/>
              </a:rPr>
              <a:t>Heuristic Review</a:t>
            </a:r>
            <a:endParaRPr lang="en-US"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BF51D95-AECF-0E46-AC58-B157251F8D59}"/>
              </a:ext>
            </a:extLst>
          </p:cNvPr>
          <p:cNvSpPr>
            <a:spLocks noGrp="1"/>
          </p:cNvSpPr>
          <p:nvPr>
            <p:ph idx="1"/>
          </p:nvPr>
        </p:nvSpPr>
        <p:spPr>
          <a:xfrm>
            <a:off x="1371600" y="1796142"/>
            <a:ext cx="9601200" cy="3581400"/>
          </a:xfrm>
        </p:spPr>
        <p:txBody>
          <a:bodyPr>
            <a:noAutofit/>
          </a:bodyPr>
          <a:lstStyle/>
          <a:p>
            <a:pPr marL="0" lvl="0" indent="0">
              <a:buNone/>
            </a:pPr>
            <a:r>
              <a:rPr lang="en-GB" dirty="0">
                <a:latin typeface="Calibri" panose="020F0502020204030204" pitchFamily="34" charset="0"/>
                <a:cs typeface="Calibri" panose="020F0502020204030204" pitchFamily="34" charset="0"/>
              </a:rPr>
              <a:t>We used </a:t>
            </a:r>
            <a:r>
              <a:rPr lang="en-GB" dirty="0" err="1">
                <a:latin typeface="Calibri" panose="020F0502020204030204" pitchFamily="34" charset="0"/>
                <a:cs typeface="Calibri" panose="020F0502020204030204" pitchFamily="34" charset="0"/>
              </a:rPr>
              <a:t>Sauli</a:t>
            </a:r>
            <a:r>
              <a:rPr lang="en-GB" dirty="0">
                <a:latin typeface="Calibri" panose="020F0502020204030204" pitchFamily="34" charset="0"/>
                <a:cs typeface="Calibri" panose="020F0502020204030204" pitchFamily="34" charset="0"/>
              </a:rPr>
              <a:t> </a:t>
            </a:r>
            <a:r>
              <a:rPr lang="en-GB" dirty="0" err="1">
                <a:latin typeface="Calibri" panose="020F0502020204030204" pitchFamily="34" charset="0"/>
                <a:cs typeface="Calibri" panose="020F0502020204030204" pitchFamily="34" charset="0"/>
              </a:rPr>
              <a:t>Laitinen’s</a:t>
            </a:r>
            <a:r>
              <a:rPr lang="en-GB" dirty="0">
                <a:latin typeface="Calibri" panose="020F0502020204030204" pitchFamily="34" charset="0"/>
                <a:cs typeface="Calibri" panose="020F0502020204030204" pitchFamily="34" charset="0"/>
              </a:rPr>
              <a:t> game heuristics (2008) based on Jakob Nielsen’s heuristics. These heuristics are split between </a:t>
            </a:r>
            <a:r>
              <a:rPr lang="en-GB" b="1" dirty="0">
                <a:latin typeface="Calibri" panose="020F0502020204030204" pitchFamily="34" charset="0"/>
                <a:cs typeface="Calibri" panose="020F0502020204030204" pitchFamily="34" charset="0"/>
              </a:rPr>
              <a:t>usability</a:t>
            </a:r>
            <a:r>
              <a:rPr lang="en-GB" dirty="0">
                <a:latin typeface="Calibri" panose="020F0502020204030204" pitchFamily="34" charset="0"/>
                <a:cs typeface="Calibri" panose="020F0502020204030204" pitchFamily="34" charset="0"/>
              </a:rPr>
              <a:t> and </a:t>
            </a:r>
            <a:r>
              <a:rPr lang="en-GB" b="1" dirty="0">
                <a:latin typeface="Calibri" panose="020F0502020204030204" pitchFamily="34" charset="0"/>
                <a:cs typeface="Calibri" panose="020F0502020204030204" pitchFamily="34" charset="0"/>
              </a:rPr>
              <a:t>gameplay</a:t>
            </a:r>
            <a:r>
              <a:rPr lang="en-GB" dirty="0">
                <a:latin typeface="Calibri" panose="020F0502020204030204" pitchFamily="34" charset="0"/>
                <a:cs typeface="Calibri" panose="020F0502020204030204" pitchFamily="34" charset="0"/>
              </a:rPr>
              <a:t>. </a:t>
            </a:r>
          </a:p>
          <a:p>
            <a:pPr marL="0" lvl="0" indent="0">
              <a:buNone/>
            </a:pPr>
            <a:r>
              <a:rPr lang="en-GB" dirty="0">
                <a:latin typeface="Calibri" panose="020F0502020204030204" pitchFamily="34" charset="0"/>
                <a:cs typeface="Calibri" panose="020F0502020204030204" pitchFamily="34" charset="0"/>
              </a:rPr>
              <a:t>We found that most of the usability and gameplay heuristics were violated in the game:</a:t>
            </a:r>
          </a:p>
          <a:p>
            <a:pPr marL="285750" lvl="0" indent="-285750">
              <a:buFont typeface="Arial" panose="020B0604020202020204" pitchFamily="34" charset="0"/>
              <a:buChar char="•"/>
            </a:pPr>
            <a:r>
              <a:rPr lang="en-GB" dirty="0">
                <a:latin typeface="Calibri" panose="020F0502020204030204" pitchFamily="34" charset="0"/>
                <a:cs typeface="Calibri" panose="020F0502020204030204" pitchFamily="34" charset="0"/>
              </a:rPr>
              <a:t>Goals/objectives are unclear throughout the game</a:t>
            </a:r>
          </a:p>
          <a:p>
            <a:pPr marL="285750" lvl="0" indent="-285750">
              <a:buFont typeface="Arial" panose="020B0604020202020204" pitchFamily="34" charset="0"/>
              <a:buChar char="•"/>
            </a:pPr>
            <a:r>
              <a:rPr lang="en-GB" dirty="0">
                <a:latin typeface="Calibri" panose="020F0502020204030204" pitchFamily="34" charset="0"/>
                <a:cs typeface="Calibri" panose="020F0502020204030204" pitchFamily="34" charset="0"/>
              </a:rPr>
              <a:t>The relationship of mechanics to the scoring system is unclear</a:t>
            </a:r>
          </a:p>
          <a:p>
            <a:pPr marL="285750" lvl="0" indent="-285750">
              <a:buFont typeface="Arial" panose="020B0604020202020204" pitchFamily="34" charset="0"/>
              <a:buChar char="•"/>
            </a:pPr>
            <a:r>
              <a:rPr lang="en-GB" dirty="0">
                <a:latin typeface="Calibri" panose="020F0502020204030204" pitchFamily="34" charset="0"/>
                <a:cs typeface="Calibri" panose="020F0502020204030204" pitchFamily="34" charset="0"/>
              </a:rPr>
              <a:t>Lack of feedback and available help/assistance to player when they are confused</a:t>
            </a:r>
          </a:p>
          <a:p>
            <a:pPr marL="285750" lvl="0" indent="-285750">
              <a:buFont typeface="Arial" panose="020B0604020202020204" pitchFamily="34" charset="0"/>
              <a:buChar char="•"/>
            </a:pPr>
            <a:r>
              <a:rPr lang="en-GB" dirty="0">
                <a:latin typeface="Calibri" panose="020F0502020204030204" pitchFamily="34" charset="0"/>
                <a:cs typeface="Calibri" panose="020F0502020204030204" pitchFamily="34" charset="0"/>
              </a:rPr>
              <a:t>Tasks are repetitive and monotonous, throwing off the game’s challenge and pacing</a:t>
            </a:r>
          </a:p>
          <a:p>
            <a:pPr marL="285750" lvl="0" indent="-285750">
              <a:buFont typeface="Arial" panose="020B0604020202020204" pitchFamily="34" charset="0"/>
              <a:buChar char="•"/>
            </a:pPr>
            <a:endParaRPr lang="en-GB" dirty="0">
              <a:latin typeface="Calibri" panose="020F0502020204030204" pitchFamily="34" charset="0"/>
              <a:cs typeface="Calibri" panose="020F0502020204030204" pitchFamily="34" charset="0"/>
            </a:endParaRPr>
          </a:p>
          <a:p>
            <a:pPr marL="285750" lvl="0" indent="-285750">
              <a:buFont typeface="Arial" panose="020B0604020202020204" pitchFamily="34" charset="0"/>
              <a:buChar char="•"/>
            </a:pPr>
            <a:endParaRPr lang="en-GB" dirty="0">
              <a:latin typeface="Calibri" panose="020F0502020204030204" pitchFamily="34" charset="0"/>
              <a:cs typeface="Calibri" panose="020F0502020204030204" pitchFamily="34" charset="0"/>
            </a:endParaRPr>
          </a:p>
          <a:p>
            <a:pPr marL="0" lvl="0" indent="0">
              <a:buNone/>
            </a:pPr>
            <a:endParaRPr lang="en-GB" b="1" dirty="0">
              <a:latin typeface="Calibri" panose="020F0502020204030204" pitchFamily="34" charset="0"/>
              <a:cs typeface="Calibri" panose="020F0502020204030204" pitchFamily="34" charset="0"/>
            </a:endParaRP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826806866"/>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{55C1093F-0566-2C4F-B168-BB18A4B5572C}tf10001072</Template>
  <TotalTime>16223</TotalTime>
  <Words>2064</Words>
  <Application>Microsoft Macintosh PowerPoint</Application>
  <PresentationFormat>Widescreen</PresentationFormat>
  <Paragraphs>200</Paragraphs>
  <Slides>24</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24</vt:i4>
      </vt:variant>
    </vt:vector>
  </HeadingPairs>
  <TitlesOfParts>
    <vt:vector size="28" baseType="lpstr">
      <vt:lpstr>Arial</vt:lpstr>
      <vt:lpstr>Calibri</vt:lpstr>
      <vt:lpstr>Franklin Gothic Book</vt:lpstr>
      <vt:lpstr>Crop</vt:lpstr>
      <vt:lpstr>Ghostbusters (2016) Game Evaluation Report</vt:lpstr>
      <vt:lpstr>Overview </vt:lpstr>
      <vt:lpstr>Main Research Objectives</vt:lpstr>
      <vt:lpstr>Executive Summary</vt:lpstr>
      <vt:lpstr>Executive Summary</vt:lpstr>
      <vt:lpstr>Competitive Review: Tier 1 Competitors Related Ghostbusters franchise games</vt:lpstr>
      <vt:lpstr>Competitive Review: Tier 2 Competitors Movie-based action shooter games</vt:lpstr>
      <vt:lpstr>Competitive Review: Summary</vt:lpstr>
      <vt:lpstr>Heuristic Review</vt:lpstr>
      <vt:lpstr>Usability Test</vt:lpstr>
      <vt:lpstr>Usability Test: Participants</vt:lpstr>
      <vt:lpstr>Usability Test: Prioritization</vt:lpstr>
      <vt:lpstr>Highlights</vt:lpstr>
      <vt:lpstr>Usability Test:</vt:lpstr>
      <vt:lpstr>Usability Test:</vt:lpstr>
      <vt:lpstr>Usability Test:</vt:lpstr>
      <vt:lpstr>Lowlights</vt:lpstr>
      <vt:lpstr>Usability Test:</vt:lpstr>
      <vt:lpstr>Usability Test:</vt:lpstr>
      <vt:lpstr>Usability Test:</vt:lpstr>
      <vt:lpstr>Usability Test:</vt:lpstr>
      <vt:lpstr>Usability Test:</vt:lpstr>
      <vt:lpstr>Usability Test:</vt:lpstr>
      <vt:lpstr>Playtest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Ghostbusters (2016) Game Evaluation Report</dc:title>
  <dc:creator>Cuerdo, Marjorie Ann</dc:creator>
  <cp:lastModifiedBy>Cuerdo, Marjorie Ann</cp:lastModifiedBy>
  <cp:revision>41</cp:revision>
  <dcterms:created xsi:type="dcterms:W3CDTF">2020-09-03T18:24:35Z</dcterms:created>
  <dcterms:modified xsi:type="dcterms:W3CDTF">2020-09-23T19:57:57Z</dcterms:modified>
</cp:coreProperties>
</file>

<file path=docProps/thumbnail.jpeg>
</file>